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5"/>
      <p:bold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hNtj832LKAowZEgO/M83RHyWZua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raida NanezJames - NOAA Affiliat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2" d="100"/>
          <a:sy n="202" d="100"/>
        </p:scale>
        <p:origin x="62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Ortiz" userId="ab7d508b5f5feac4" providerId="LiveId" clId="{6EC6A51C-B97A-4E51-8CC5-BF67D38BA6B5}"/>
    <pc:docChg chg="custSel">
      <pc:chgData name="Jennifer Ortiz" userId="ab7d508b5f5feac4" providerId="LiveId" clId="{6EC6A51C-B97A-4E51-8CC5-BF67D38BA6B5}" dt="2024-07-15T15:02:18.718" v="0" actId="1592"/>
      <pc:docMkLst>
        <pc:docMk/>
      </pc:docMkLst>
      <pc:sldChg chg="delCm">
        <pc:chgData name="Jennifer Ortiz" userId="ab7d508b5f5feac4" providerId="LiveId" clId="{6EC6A51C-B97A-4E51-8CC5-BF67D38BA6B5}" dt="2024-07-15T15:02:18.718" v="0" actId="1592"/>
        <pc:sldMkLst>
          <pc:docMk/>
          <pc:sldMk cId="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b8d625f95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eb8d625f9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eb8d625f95_0_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2eb8d625f9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311699" y="735667"/>
            <a:ext cx="8520601" cy="20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2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xqRH5HH7kOPThACUDJt49DSzNf5ghx3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edu/multimedia-resources/dsd/media/2023-DSD-Mapping-v6-1920x1080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8ijaPa-9MD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1082940" y="2535698"/>
            <a:ext cx="277786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4500"/>
              <a:buFont typeface="Roboto"/>
              <a:buNone/>
            </a:pPr>
            <a:r>
              <a:rPr lang="en-US" sz="45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Wet Maps</a:t>
            </a:r>
            <a:endParaRPr sz="4500" b="1" i="0" u="none" strike="noStrike" cap="none">
              <a:solidFill>
                <a:srgbClr val="00A0D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" name="Google Shape;55;p1" descr="Google Shape;13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3616" y="1128810"/>
            <a:ext cx="3501440" cy="3567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eb8d625f95_0_31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Wet Maps - Learning Procedure</a:t>
            </a:r>
            <a:endParaRPr/>
          </a:p>
        </p:txBody>
      </p:sp>
      <p:pic>
        <p:nvPicPr>
          <p:cNvPr id="134" name="Google Shape;134;g2eb8d625f95_0_31" descr="Google Shape;218;p3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68" y="1251076"/>
            <a:ext cx="3757206" cy="353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eb8d625f95_0_31" descr="Google Shape;21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4992890" y="1416104"/>
            <a:ext cx="410544" cy="3425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g2eb8d625f95_0_31"/>
          <p:cNvGrpSpPr/>
          <p:nvPr/>
        </p:nvGrpSpPr>
        <p:grpSpPr>
          <a:xfrm>
            <a:off x="3847844" y="1016231"/>
            <a:ext cx="2216214" cy="1118287"/>
            <a:chOff x="-1" y="26"/>
            <a:chExt cx="2216214" cy="1118287"/>
          </a:xfrm>
        </p:grpSpPr>
        <p:sp>
          <p:nvSpPr>
            <p:cNvPr id="137" name="Google Shape;137;g2eb8d625f95_0_31"/>
            <p:cNvSpPr/>
            <p:nvPr/>
          </p:nvSpPr>
          <p:spPr>
            <a:xfrm rot="-407850">
              <a:off x="44172" y="122885"/>
              <a:ext cx="2127869" cy="8725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406" y="21600"/>
                  </a:moveTo>
                  <a:lnTo>
                    <a:pt x="16740" y="16722"/>
                  </a:lnTo>
                  <a:lnTo>
                    <a:pt x="18063" y="16722"/>
                  </a:lnTo>
                  <a:lnTo>
                    <a:pt x="18063" y="16722"/>
                  </a:lnTo>
                  <a:cubicBezTo>
                    <a:pt x="17102" y="6932"/>
                    <a:pt x="13407" y="0"/>
                    <a:pt x="9150" y="0"/>
                  </a:cubicBezTo>
                  <a:lnTo>
                    <a:pt x="11364" y="0"/>
                  </a:lnTo>
                  <a:cubicBezTo>
                    <a:pt x="15621" y="0"/>
                    <a:pt x="19316" y="6932"/>
                    <a:pt x="20277" y="16722"/>
                  </a:cubicBezTo>
                  <a:lnTo>
                    <a:pt x="21600" y="16722"/>
                  </a:lnTo>
                  <a:close/>
                  <a:moveTo>
                    <a:pt x="10257" y="159"/>
                  </a:moveTo>
                  <a:lnTo>
                    <a:pt x="10257" y="159"/>
                  </a:lnTo>
                  <a:cubicBezTo>
                    <a:pt x="5666" y="1480"/>
                    <a:pt x="2214" y="10681"/>
                    <a:pt x="2214" y="21600"/>
                  </a:cubicBezTo>
                  <a:lnTo>
                    <a:pt x="0" y="21600"/>
                  </a:lnTo>
                  <a:cubicBezTo>
                    <a:pt x="0" y="9671"/>
                    <a:pt x="4096" y="0"/>
                    <a:pt x="9150" y="0"/>
                  </a:cubicBezTo>
                  <a:cubicBezTo>
                    <a:pt x="9520" y="0"/>
                    <a:pt x="9889" y="53"/>
                    <a:pt x="10257" y="159"/>
                  </a:cubicBezTo>
                  <a:close/>
                </a:path>
              </a:pathLst>
            </a:custGeom>
            <a:solidFill>
              <a:srgbClr val="C016B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2eb8d625f95_0_31"/>
            <p:cNvSpPr/>
            <p:nvPr/>
          </p:nvSpPr>
          <p:spPr>
            <a:xfrm rot="-407903">
              <a:off x="48099" y="189009"/>
              <a:ext cx="1010424" cy="8725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159"/>
                  </a:moveTo>
                  <a:lnTo>
                    <a:pt x="21600" y="159"/>
                  </a:lnTo>
                  <a:cubicBezTo>
                    <a:pt x="11932" y="1480"/>
                    <a:pt x="4663" y="10681"/>
                    <a:pt x="4663" y="21600"/>
                  </a:cubicBezTo>
                  <a:lnTo>
                    <a:pt x="0" y="21600"/>
                  </a:lnTo>
                  <a:cubicBezTo>
                    <a:pt x="0" y="9671"/>
                    <a:pt x="8627" y="0"/>
                    <a:pt x="19268" y="0"/>
                  </a:cubicBezTo>
                  <a:cubicBezTo>
                    <a:pt x="20048" y="0"/>
                    <a:pt x="20826" y="53"/>
                    <a:pt x="21600" y="15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g2eb8d625f95_0_31"/>
            <p:cNvSpPr/>
            <p:nvPr/>
          </p:nvSpPr>
          <p:spPr>
            <a:xfrm rot="-407850">
              <a:off x="44172" y="122885"/>
              <a:ext cx="2127869" cy="8725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257" y="159"/>
                  </a:moveTo>
                  <a:lnTo>
                    <a:pt x="10257" y="159"/>
                  </a:lnTo>
                  <a:cubicBezTo>
                    <a:pt x="5666" y="1480"/>
                    <a:pt x="2214" y="10681"/>
                    <a:pt x="2214" y="21600"/>
                  </a:cubicBezTo>
                  <a:lnTo>
                    <a:pt x="0" y="21600"/>
                  </a:lnTo>
                  <a:cubicBezTo>
                    <a:pt x="0" y="9671"/>
                    <a:pt x="4096" y="0"/>
                    <a:pt x="9150" y="0"/>
                  </a:cubicBezTo>
                  <a:lnTo>
                    <a:pt x="11364" y="0"/>
                  </a:lnTo>
                  <a:cubicBezTo>
                    <a:pt x="15621" y="0"/>
                    <a:pt x="19316" y="6932"/>
                    <a:pt x="20277" y="16722"/>
                  </a:cubicBezTo>
                  <a:lnTo>
                    <a:pt x="21600" y="16722"/>
                  </a:lnTo>
                  <a:lnTo>
                    <a:pt x="19406" y="21600"/>
                  </a:lnTo>
                  <a:lnTo>
                    <a:pt x="16740" y="16722"/>
                  </a:lnTo>
                  <a:lnTo>
                    <a:pt x="18063" y="16722"/>
                  </a:lnTo>
                  <a:lnTo>
                    <a:pt x="18063" y="16722"/>
                  </a:lnTo>
                  <a:cubicBezTo>
                    <a:pt x="17102" y="6932"/>
                    <a:pt x="13407" y="0"/>
                    <a:pt x="9150" y="0"/>
                  </a:cubicBezTo>
                </a:path>
              </a:pathLst>
            </a:custGeom>
            <a:noFill/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0" name="Google Shape;140;g2eb8d625f95_0_31"/>
          <p:cNvPicPr preferRelativeResize="0"/>
          <p:nvPr/>
        </p:nvPicPr>
        <p:blipFill rotWithShape="1">
          <a:blip r:embed="rId6">
            <a:alphaModFix/>
          </a:blip>
          <a:srcRect l="13494" t="6489" r="13683"/>
          <a:stretch/>
        </p:blipFill>
        <p:spPr>
          <a:xfrm>
            <a:off x="6250050" y="1304975"/>
            <a:ext cx="2129099" cy="35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Wet Maps - Learning Procedure</a:t>
            </a:r>
            <a:endParaRPr/>
          </a:p>
        </p:txBody>
      </p:sp>
      <p:pic>
        <p:nvPicPr>
          <p:cNvPr id="146" name="Google Shape;146;p10" title="IMG_1002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4200" y="1315230"/>
            <a:ext cx="4429025" cy="332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 descr="Google Shape;211;p30"/>
          <p:cNvPicPr preferRelativeResize="0"/>
          <p:nvPr/>
        </p:nvPicPr>
        <p:blipFill rotWithShape="1">
          <a:blip r:embed="rId4">
            <a:alphaModFix/>
          </a:blip>
          <a:srcRect t="3304" b="4639"/>
          <a:stretch/>
        </p:blipFill>
        <p:spPr>
          <a:xfrm>
            <a:off x="1362550" y="1213375"/>
            <a:ext cx="2252751" cy="3525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b8d625f95_0_53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Wet Maps - </a:t>
            </a:r>
            <a:r>
              <a:rPr lang="en-US" sz="2200" b="1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Putting the Pieces Together</a:t>
            </a:r>
            <a:endParaRPr/>
          </a:p>
        </p:txBody>
      </p:sp>
      <p:pic>
        <p:nvPicPr>
          <p:cNvPr id="153" name="Google Shape;153;g2eb8d625f95_0_53" descr="Google Shape;164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8348" t="23001" r="7156" b="7736"/>
          <a:stretch/>
        </p:blipFill>
        <p:spPr>
          <a:xfrm>
            <a:off x="1597399" y="1053228"/>
            <a:ext cx="6196899" cy="350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2eb8d625f95_0_53"/>
          <p:cNvSpPr txBox="1"/>
          <p:nvPr/>
        </p:nvSpPr>
        <p:spPr>
          <a:xfrm>
            <a:off x="1015300" y="4526173"/>
            <a:ext cx="8037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rPr>
              <a:t>https://oceanexplorer.noaa.gov/edu/multimedia-resources/dsd/media/2023-DSD-Mapping-v6-1920x1080.mp4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Wet Maps - Introduction</a:t>
            </a:r>
            <a:endParaRPr/>
          </a:p>
        </p:txBody>
      </p:sp>
      <p:sp>
        <p:nvSpPr>
          <p:cNvPr id="61" name="Google Shape;61;p2"/>
          <p:cNvSpPr txBox="1"/>
          <p:nvPr/>
        </p:nvSpPr>
        <p:spPr>
          <a:xfrm>
            <a:off x="171907" y="1516930"/>
            <a:ext cx="88002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Driving Question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do scientists create and use maps to help </a:t>
            </a:r>
            <a:br>
              <a:rPr lang="en-US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them identify features on the ocean floor?</a:t>
            </a: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Let’s think about it!</a:t>
            </a:r>
            <a:endParaRPr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do we know what the seafloor looks like deep below the sea surface?</a:t>
            </a: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tools have been developed to make it easier to visualize the seafloor?</a:t>
            </a: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is sonar? How do you think it works?</a:t>
            </a:r>
            <a:endParaRPr sz="18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do you think “multibeam” means? How does it differ from a single beam?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/>
        </p:nvSpPr>
        <p:spPr>
          <a:xfrm>
            <a:off x="1430516" y="340330"/>
            <a:ext cx="7350302" cy="63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Advancements in Seafloor Mapping</a:t>
            </a:r>
            <a:endParaRPr/>
          </a:p>
        </p:txBody>
      </p:sp>
      <p:pic>
        <p:nvPicPr>
          <p:cNvPr id="67" name="Google Shape;67;p3" descr="Google Shape;15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850" y="1077800"/>
            <a:ext cx="5956950" cy="35772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"/>
          <p:cNvSpPr txBox="1"/>
          <p:nvPr/>
        </p:nvSpPr>
        <p:spPr>
          <a:xfrm>
            <a:off x="2709125" y="4525350"/>
            <a:ext cx="442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999999"/>
                </a:solidFill>
              </a:rPr>
              <a:t>Adapted from the Canadian Hydrographic Service. 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/>
          <p:nvPr/>
        </p:nvSpPr>
        <p:spPr>
          <a:xfrm>
            <a:off x="1430516" y="340330"/>
            <a:ext cx="7350302" cy="63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Advancements in Seafloor Mapping</a:t>
            </a:r>
            <a:endParaRPr/>
          </a:p>
        </p:txBody>
      </p:sp>
      <p:pic>
        <p:nvPicPr>
          <p:cNvPr id="74" name="Google Shape;74;p4" descr="MP4, 1280x720 @30 FPS  Download: http://go.usa.gov/3kkSe&#10;NOAA survey ships use multibeam sonar to measure the depth of the sea floor. These depth measurements are then used to create and update nautical charts to support safe navigation. &#10;In general, red is used to show shallow depths and blue or purple for deeper depths." title="NOAA ocean charting operations - multibeam anima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0988" y="1155200"/>
            <a:ext cx="6222025" cy="34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Wet Maps - Introduction</a:t>
            </a:r>
            <a:endParaRPr/>
          </a:p>
        </p:txBody>
      </p:sp>
      <p:pic>
        <p:nvPicPr>
          <p:cNvPr id="80" name="Google Shape;80;p5" descr="Google Shape;16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4162" y="1117621"/>
            <a:ext cx="3675676" cy="36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Wet Maps - Materials</a:t>
            </a:r>
            <a:endParaRPr/>
          </a:p>
        </p:txBody>
      </p:sp>
      <p:pic>
        <p:nvPicPr>
          <p:cNvPr id="86" name="Google Shape;86;p6" descr="Google Shape;170;p27"/>
          <p:cNvPicPr preferRelativeResize="0"/>
          <p:nvPr/>
        </p:nvPicPr>
        <p:blipFill rotWithShape="1">
          <a:blip r:embed="rId3">
            <a:alphaModFix/>
          </a:blip>
          <a:srcRect l="16652" r="22281"/>
          <a:stretch/>
        </p:blipFill>
        <p:spPr>
          <a:xfrm rot="10800000">
            <a:off x="473951" y="1334477"/>
            <a:ext cx="1262589" cy="1550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 descr="Google Shape;171;p27"/>
          <p:cNvPicPr preferRelativeResize="0"/>
          <p:nvPr/>
        </p:nvPicPr>
        <p:blipFill rotWithShape="1">
          <a:blip r:embed="rId4">
            <a:alphaModFix/>
          </a:blip>
          <a:srcRect l="5220" t="5695" r="3829" b="13056"/>
          <a:stretch/>
        </p:blipFill>
        <p:spPr>
          <a:xfrm>
            <a:off x="295685" y="2926611"/>
            <a:ext cx="1619331" cy="180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 descr="Google Shape;172;p27"/>
          <p:cNvPicPr preferRelativeResize="0"/>
          <p:nvPr/>
        </p:nvPicPr>
        <p:blipFill rotWithShape="1">
          <a:blip r:embed="rId5">
            <a:alphaModFix/>
          </a:blip>
          <a:srcRect l="8612" r="4657" b="5150"/>
          <a:stretch/>
        </p:blipFill>
        <p:spPr>
          <a:xfrm>
            <a:off x="4914575" y="1516925"/>
            <a:ext cx="2224974" cy="254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 descr="Google Shape;175;p27"/>
          <p:cNvPicPr preferRelativeResize="0"/>
          <p:nvPr/>
        </p:nvPicPr>
        <p:blipFill rotWithShape="1">
          <a:blip r:embed="rId6">
            <a:alphaModFix/>
          </a:blip>
          <a:srcRect t="10477" b="7602"/>
          <a:stretch/>
        </p:blipFill>
        <p:spPr>
          <a:xfrm>
            <a:off x="1948025" y="1380550"/>
            <a:ext cx="1667375" cy="13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 descr="Google Shape;177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2242762" y="3330539"/>
            <a:ext cx="1155450" cy="109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 title="File:Adhesive tapes clear.JPG - Wikimedia Commons"/>
          <p:cNvPicPr preferRelativeResize="0"/>
          <p:nvPr/>
        </p:nvPicPr>
        <p:blipFill rotWithShape="1">
          <a:blip r:embed="rId8">
            <a:alphaModFix/>
          </a:blip>
          <a:srcRect l="6905" t="8749" r="7835" b="13544"/>
          <a:stretch/>
        </p:blipFill>
        <p:spPr>
          <a:xfrm>
            <a:off x="3687261" y="1649345"/>
            <a:ext cx="1155451" cy="920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6"/>
          <p:cNvGrpSpPr/>
          <p:nvPr/>
        </p:nvGrpSpPr>
        <p:grpSpPr>
          <a:xfrm>
            <a:off x="3725958" y="3053150"/>
            <a:ext cx="726390" cy="1550581"/>
            <a:chOff x="2250903" y="856363"/>
            <a:chExt cx="2090933" cy="3837123"/>
          </a:xfrm>
        </p:grpSpPr>
        <p:pic>
          <p:nvPicPr>
            <p:cNvPr id="93" name="Google Shape;93;p6"/>
            <p:cNvPicPr preferRelativeResize="0"/>
            <p:nvPr/>
          </p:nvPicPr>
          <p:blipFill rotWithShape="1">
            <a:blip r:embed="rId9">
              <a:alphaModFix/>
            </a:blip>
            <a:srcRect l="1683" r="90527"/>
            <a:stretch/>
          </p:blipFill>
          <p:spPr>
            <a:xfrm>
              <a:off x="3945012" y="872512"/>
              <a:ext cx="396824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6"/>
            <p:cNvPicPr preferRelativeResize="0"/>
            <p:nvPr/>
          </p:nvPicPr>
          <p:blipFill rotWithShape="1">
            <a:blip r:embed="rId9">
              <a:alphaModFix/>
            </a:blip>
            <a:srcRect l="83301" r="9658"/>
            <a:stretch/>
          </p:blipFill>
          <p:spPr>
            <a:xfrm>
              <a:off x="3616862" y="864869"/>
              <a:ext cx="358676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6"/>
            <p:cNvPicPr preferRelativeResize="0"/>
            <p:nvPr/>
          </p:nvPicPr>
          <p:blipFill rotWithShape="1">
            <a:blip r:embed="rId9">
              <a:alphaModFix/>
            </a:blip>
            <a:srcRect l="70423" r="23285"/>
            <a:stretch/>
          </p:blipFill>
          <p:spPr>
            <a:xfrm>
              <a:off x="3281104" y="856363"/>
              <a:ext cx="320500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6"/>
            <p:cNvPicPr preferRelativeResize="0"/>
            <p:nvPr/>
          </p:nvPicPr>
          <p:blipFill rotWithShape="1">
            <a:blip r:embed="rId9">
              <a:alphaModFix/>
            </a:blip>
            <a:srcRect l="63536" r="30172"/>
            <a:stretch/>
          </p:blipFill>
          <p:spPr>
            <a:xfrm>
              <a:off x="2930073" y="856363"/>
              <a:ext cx="320500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6"/>
            <p:cNvPicPr preferRelativeResize="0"/>
            <p:nvPr/>
          </p:nvPicPr>
          <p:blipFill rotWithShape="1">
            <a:blip r:embed="rId9">
              <a:alphaModFix/>
            </a:blip>
            <a:srcRect l="56868" r="36840"/>
            <a:stretch/>
          </p:blipFill>
          <p:spPr>
            <a:xfrm>
              <a:off x="2609563" y="856363"/>
              <a:ext cx="320500" cy="382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6"/>
            <p:cNvPicPr preferRelativeResize="0"/>
            <p:nvPr/>
          </p:nvPicPr>
          <p:blipFill rotWithShape="1">
            <a:blip r:embed="rId9">
              <a:alphaModFix/>
            </a:blip>
            <a:srcRect l="49487" r="43472"/>
            <a:stretch/>
          </p:blipFill>
          <p:spPr>
            <a:xfrm>
              <a:off x="2250903" y="856363"/>
              <a:ext cx="358676" cy="38209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" name="Google Shape;99;p6"/>
          <p:cNvPicPr preferRelativeResize="0"/>
          <p:nvPr/>
        </p:nvPicPr>
        <p:blipFill rotWithShape="1">
          <a:blip r:embed="rId10">
            <a:alphaModFix/>
          </a:blip>
          <a:srcRect l="15806" t="5523" r="12800" b="2412"/>
          <a:stretch/>
        </p:blipFill>
        <p:spPr>
          <a:xfrm>
            <a:off x="7081850" y="1439400"/>
            <a:ext cx="1854401" cy="30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Wet Maps - Learning Procedure</a:t>
            </a:r>
            <a:endParaRPr/>
          </a:p>
        </p:txBody>
      </p:sp>
      <p:pic>
        <p:nvPicPr>
          <p:cNvPr id="105" name="Google Shape;105;p7" descr="Google Shape;18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2977" y="2243601"/>
            <a:ext cx="4878052" cy="24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 descr="Google Shape;18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404" y="1272968"/>
            <a:ext cx="377125" cy="353228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7"/>
          <p:cNvSpPr txBox="1"/>
          <p:nvPr/>
        </p:nvSpPr>
        <p:spPr>
          <a:xfrm>
            <a:off x="1305538" y="1184356"/>
            <a:ext cx="6816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None/>
            </a:pPr>
            <a:r>
              <a:rPr lang="en-US" sz="18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do the pencils/wooden dowels represent? </a:t>
            </a:r>
            <a:endParaRPr sz="180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None/>
            </a:pPr>
            <a:r>
              <a:rPr lang="en-US" sz="18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Which way should you insert rods into the box? Why?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Wet Maps - Learning Procedure</a:t>
            </a:r>
            <a:endParaRPr/>
          </a:p>
        </p:txBody>
      </p:sp>
      <p:grpSp>
        <p:nvGrpSpPr>
          <p:cNvPr id="113" name="Google Shape;113;p8"/>
          <p:cNvGrpSpPr/>
          <p:nvPr/>
        </p:nvGrpSpPr>
        <p:grpSpPr>
          <a:xfrm>
            <a:off x="4988202" y="1091761"/>
            <a:ext cx="2197689" cy="3720578"/>
            <a:chOff x="0" y="-1"/>
            <a:chExt cx="2197687" cy="3720577"/>
          </a:xfrm>
        </p:grpSpPr>
        <p:pic>
          <p:nvPicPr>
            <p:cNvPr id="114" name="Google Shape;114;p8" descr="Google Shape;195;p29"/>
            <p:cNvPicPr preferRelativeResize="0"/>
            <p:nvPr/>
          </p:nvPicPr>
          <p:blipFill rotWithShape="1">
            <a:blip r:embed="rId3">
              <a:alphaModFix/>
            </a:blip>
            <a:srcRect l="35814" t="15623" r="32307" b="6061"/>
            <a:stretch/>
          </p:blipFill>
          <p:spPr>
            <a:xfrm>
              <a:off x="0" y="-1"/>
              <a:ext cx="2197687" cy="3720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8"/>
            <p:cNvSpPr/>
            <p:nvPr/>
          </p:nvSpPr>
          <p:spPr>
            <a:xfrm>
              <a:off x="382747" y="2962386"/>
              <a:ext cx="1715229" cy="457108"/>
            </a:xfrm>
            <a:prstGeom prst="rect">
              <a:avLst/>
            </a:prstGeom>
            <a:solidFill>
              <a:srgbClr val="C016B4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382747" y="2487252"/>
              <a:ext cx="1715229" cy="457108"/>
            </a:xfrm>
            <a:prstGeom prst="rect">
              <a:avLst/>
            </a:prstGeom>
            <a:solidFill>
              <a:srgbClr val="538CD5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382747" y="2012119"/>
              <a:ext cx="1715229" cy="457108"/>
            </a:xfrm>
            <a:prstGeom prst="rect">
              <a:avLst/>
            </a:prstGeom>
            <a:solidFill>
              <a:srgbClr val="00B05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382747" y="1536985"/>
              <a:ext cx="1715229" cy="457108"/>
            </a:xfrm>
            <a:prstGeom prst="rect">
              <a:avLst/>
            </a:prstGeom>
            <a:solidFill>
              <a:srgbClr val="FFFF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382747" y="1061851"/>
              <a:ext cx="1715229" cy="457108"/>
            </a:xfrm>
            <a:prstGeom prst="rect">
              <a:avLst/>
            </a:prstGeom>
            <a:solidFill>
              <a:srgbClr val="FF9933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382747" y="586718"/>
              <a:ext cx="1715229" cy="457108"/>
            </a:xfrm>
            <a:prstGeom prst="rect">
              <a:avLst/>
            </a:prstGeom>
            <a:solidFill>
              <a:srgbClr val="FF00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1" name="Google Shape;121;p8"/>
          <p:cNvPicPr preferRelativeResize="0"/>
          <p:nvPr/>
        </p:nvPicPr>
        <p:blipFill rotWithShape="1">
          <a:blip r:embed="rId4">
            <a:alphaModFix/>
          </a:blip>
          <a:srcRect l="15806" t="5523" r="12800" b="2412"/>
          <a:stretch/>
        </p:blipFill>
        <p:spPr>
          <a:xfrm>
            <a:off x="1930700" y="1156563"/>
            <a:ext cx="2152544" cy="359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/>
          <p:nvPr/>
        </p:nvSpPr>
        <p:spPr>
          <a:xfrm>
            <a:off x="1430516" y="340330"/>
            <a:ext cx="7350302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Wet Maps - Learning Procedure</a:t>
            </a:r>
            <a:endParaRPr/>
          </a:p>
        </p:txBody>
      </p:sp>
      <p:sp>
        <p:nvSpPr>
          <p:cNvPr id="127" name="Google Shape;127;p9"/>
          <p:cNvSpPr txBox="1"/>
          <p:nvPr/>
        </p:nvSpPr>
        <p:spPr>
          <a:xfrm>
            <a:off x="583484" y="2365547"/>
            <a:ext cx="358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4000"/>
              <a:buFont typeface="Roboto"/>
              <a:buNone/>
            </a:pPr>
            <a:r>
              <a:rPr lang="en-US" sz="4000" b="1" i="0" u="none" strike="noStrike" cap="none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Let’s Map!</a:t>
            </a:r>
            <a:endParaRPr/>
          </a:p>
        </p:txBody>
      </p:sp>
      <p:pic>
        <p:nvPicPr>
          <p:cNvPr id="128" name="Google Shape;128;p9" descr="Google Shape;211;p30"/>
          <p:cNvPicPr preferRelativeResize="0"/>
          <p:nvPr/>
        </p:nvPicPr>
        <p:blipFill rotWithShape="1">
          <a:blip r:embed="rId3">
            <a:alphaModFix/>
          </a:blip>
          <a:srcRect b="4641"/>
          <a:stretch/>
        </p:blipFill>
        <p:spPr>
          <a:xfrm>
            <a:off x="5002726" y="1209075"/>
            <a:ext cx="2252756" cy="3651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On-screen Show (16:9)</PresentationFormat>
  <Paragraphs>27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Ortiz</dc:creator>
  <cp:lastModifiedBy>Jennifer Ortiz</cp:lastModifiedBy>
  <cp:revision>2</cp:revision>
  <dcterms:modified xsi:type="dcterms:W3CDTF">2024-07-15T15:02:22Z</dcterms:modified>
</cp:coreProperties>
</file>