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5143500" type="screen16x9"/>
  <p:notesSz cx="6858000" cy="9144000"/>
  <p:embeddedFontLst>
    <p:embeddedFont>
      <p:font typeface="Roboto"/>
      <p:regular r:id="rId15"/>
      <p:bold r:id="rId16"/>
      <p:italic r:id="rId17"/>
      <p:boldItalic r:id="rId18"/>
    </p:embeddedFont>
  </p:embeddedFontLst>
  <p:custDataLst>
    <p:tags r:id="rId19"/>
  </p:custDataLst>
  <p:defaultTextStyle>
    <a:defPPr marR="0" lvl="0" algn="l" rtl="0">
      <a:lnSpc>
        <a:spcPct val="100000"/>
      </a:lnSpc>
      <a:spcBef>
        <a:spcPct val="0"/>
      </a:spcBef>
      <a:spcAft>
        <a:spcPct val="0"/>
      </a:spcAft>
    </a:defPPr>
    <a:lvl1pPr marR="0" lvl="0" algn="l" rtl="0">
      <a:lnSpc>
        <a:spcPct val="100000"/>
      </a:lnSpc>
      <a:spcBef>
        <a:spcPct val="0"/>
      </a:spcBef>
      <a:spcAft>
        <a:spcPct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ct val="0"/>
      </a:spcBef>
      <a:spcAft>
        <a:spcPct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ct val="0"/>
      </a:spcBef>
      <a:spcAft>
        <a:spcPct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ct val="0"/>
      </a:spcBef>
      <a:spcAft>
        <a:spcPct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ct val="0"/>
      </a:spcBef>
      <a:spcAft>
        <a:spcPct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ct val="0"/>
      </a:spcBef>
      <a:spcAft>
        <a:spcPct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ct val="0"/>
      </a:spcBef>
      <a:spcAft>
        <a:spcPct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ct val="0"/>
      </a:spcBef>
      <a:spcAft>
        <a:spcPct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ct val="0"/>
      </a:spcBef>
      <a:spcAft>
        <a:spcPct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0" roundtripDataSignature="AMtx7mhNtj832LKAowZEgO/M83RHyWZuaQ==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2014855-3624-6BD1-C2E6-E867C9C07B10}" name="USER" initials="USER" userId="USER" providerId="Non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uraida NanezJames - NOAA Affiliate" initials="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52614F2-6196-21FE-2609-10E376C52EE7}" v="2" dt="2024-10-30T16:11:49.16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9" d="100"/>
          <a:sy n="99" d="100"/>
        </p:scale>
        <p:origin x="102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presProps" Target="presProps.xml"/><Relationship Id="rId27" Type="http://schemas.microsoft.com/office/2018/10/relationships/authors" Target="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400" b="0" i="0" u="none" strike="noStrike" cap="none"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400" b="0" i="0" u="none" strike="noStrike" cap="none"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400" b="0" i="0" u="none" strike="noStrike" cap="none"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400" b="0" i="0" u="none" strike="noStrike" cap="none"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400" b="0" i="0" u="none" strike="noStrike" cap="none"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400" b="0" i="0" u="none" strike="noStrike" cap="none"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400" b="0" i="0" u="none" strike="noStrike" cap="none"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400" b="0" i="0" u="none" strike="noStrike" cap="none"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400" b="0" i="0" u="none" strike="noStrike" cap="none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ct val="0"/>
      </a:spcBef>
      <a:spcAft>
        <a:spcPct val="0"/>
      </a:spcAft>
    </a:defPPr>
    <a:lvl1pPr marR="0" lvl="0" algn="l" rtl="0">
      <a:lnSpc>
        <a:spcPct val="100000"/>
      </a:lnSpc>
      <a:spcBef>
        <a:spcPct val="0"/>
      </a:spcBef>
      <a:spcAft>
        <a:spcPct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ct val="0"/>
      </a:spcBef>
      <a:spcAft>
        <a:spcPct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ct val="0"/>
      </a:spcBef>
      <a:spcAft>
        <a:spcPct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ct val="0"/>
      </a:spcBef>
      <a:spcAft>
        <a:spcPct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ct val="0"/>
      </a:spcBef>
      <a:spcAft>
        <a:spcPct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ct val="0"/>
      </a:spcBef>
      <a:spcAft>
        <a:spcPct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ct val="0"/>
      </a:spcBef>
      <a:spcAft>
        <a:spcPct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ct val="0"/>
      </a:spcBef>
      <a:spcAft>
        <a:spcPct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ct val="0"/>
      </a:spcBef>
      <a:spcAft>
        <a:spcPct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2" name="Google Shape;52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2eb8d625f95_0_3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 dirty="0"/>
          </a:p>
        </p:txBody>
      </p:sp>
      <p:sp>
        <p:nvSpPr>
          <p:cNvPr id="131" name="Google Shape;131;g2eb8d625f95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 dirty="0"/>
          </a:p>
        </p:txBody>
      </p:sp>
      <p:sp>
        <p:nvSpPr>
          <p:cNvPr id="143" name="Google Shape;14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2eb8d625f95_0_5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 dirty="0"/>
          </a:p>
        </p:txBody>
      </p:sp>
      <p:sp>
        <p:nvSpPr>
          <p:cNvPr id="150" name="Google Shape;150;g2eb8d625f95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 dirty="0"/>
          </a:p>
        </p:txBody>
      </p:sp>
      <p:sp>
        <p:nvSpPr>
          <p:cNvPr id="58" name="Google Shape;5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 dirty="0"/>
          </a:p>
        </p:txBody>
      </p:sp>
      <p:sp>
        <p:nvSpPr>
          <p:cNvPr id="64" name="Google Shape;6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 dirty="0"/>
          </a:p>
        </p:txBody>
      </p:sp>
      <p:sp>
        <p:nvSpPr>
          <p:cNvPr id="77" name="Google Shape;7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 dirty="0"/>
          </a:p>
        </p:txBody>
      </p:sp>
      <p:sp>
        <p:nvSpPr>
          <p:cNvPr id="83" name="Google Shape;8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 dirty="0"/>
          </a:p>
        </p:txBody>
      </p:sp>
      <p:sp>
        <p:nvSpPr>
          <p:cNvPr id="102" name="Google Shape;10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 dirty="0"/>
          </a:p>
        </p:txBody>
      </p:sp>
      <p:sp>
        <p:nvSpPr>
          <p:cNvPr id="110" name="Google Shape;11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24" name="Google Shape;124;p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r>
              <a:rPr lang="en-US" sz="900" dirty="0"/>
              <a:t> </a:t>
            </a: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"/>
          <p:cNvSpPr txBox="1">
            <a:spLocks noGrp="1"/>
          </p:cNvSpPr>
          <p:nvPr>
            <p:ph type="title"/>
          </p:nvPr>
        </p:nvSpPr>
        <p:spPr>
          <a:xfrm>
            <a:off x="311699" y="735667"/>
            <a:ext cx="8520601" cy="2052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5200"/>
              <a:buFont typeface="Arial"/>
              <a:buNone/>
              <a:defRPr sz="5200"/>
            </a:lvl1pPr>
            <a:lvl2pPr lvl="1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1" name="Google Shape;11;p12"/>
          <p:cNvSpPr txBox="1">
            <a:spLocks noGrp="1"/>
          </p:cNvSpPr>
          <p:nvPr>
            <p:ph type="body" idx="1"/>
          </p:nvPr>
        </p:nvSpPr>
        <p:spPr>
          <a:xfrm>
            <a:off x="311699" y="2834125"/>
            <a:ext cx="8520602" cy="792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585858"/>
              </a:buClr>
              <a:buSzPts val="2800"/>
              <a:buFont typeface="Arial"/>
              <a:buNone/>
              <a:defRPr sz="2800"/>
            </a:lvl1pPr>
            <a:lvl2pPr marL="914400" lvl="1" indent="-22860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585858"/>
              </a:buClr>
              <a:buSzPts val="2800"/>
              <a:buFont typeface="Arial"/>
              <a:buNone/>
              <a:defRPr sz="2800"/>
            </a:lvl2pPr>
            <a:lvl3pPr marL="1371600" lvl="2" indent="-22860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585858"/>
              </a:buClr>
              <a:buSzPts val="2800"/>
              <a:buFont typeface="Arial"/>
              <a:buNone/>
              <a:defRPr sz="2800"/>
            </a:lvl3pPr>
            <a:lvl4pPr marL="1828800" lvl="3" indent="-22860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585858"/>
              </a:buClr>
              <a:buSzPts val="2800"/>
              <a:buFont typeface="Arial"/>
              <a:buNone/>
              <a:defRPr sz="2800"/>
            </a:lvl4pPr>
            <a:lvl5pPr marL="2286000" lvl="4" indent="-22860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585858"/>
              </a:buClr>
              <a:buSzPts val="2800"/>
              <a:buFont typeface="Arial"/>
              <a:buNone/>
              <a:defRPr sz="2800"/>
            </a:lvl5pPr>
            <a:lvl6pPr marL="2743200" lvl="5" indent="-342900" algn="l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2" name="Google Shape;12;p12"/>
          <p:cNvSpPr txBox="1">
            <a:spLocks noGrp="1"/>
          </p:cNvSpPr>
          <p:nvPr>
            <p:ph type="sldNum" idx="12"/>
          </p:nvPr>
        </p:nvSpPr>
        <p:spPr>
          <a:xfrm>
            <a:off x="8684345" y="4700819"/>
            <a:ext cx="336813" cy="318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rmAutofit/>
          </a:bodyPr>
          <a:lstStyle>
            <a:lvl1pPr marL="0" lvl="0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9pPr>
          </a:lstStyle>
          <a:p>
            <a:pPr marL="0" lvl="0" indent="0" algn="r" rtl="0">
              <a:spcBef>
                <a:spcPct val="0"/>
              </a:spcBef>
              <a:spcAft>
                <a:spcPct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_TITLE_AND_DESCRIPTION">
  <p:cSld name="SECTION_TITLE_AND_DESCRIPTI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1"/>
          <p:cNvSpPr/>
          <p:nvPr/>
        </p:nvSpPr>
        <p:spPr>
          <a:xfrm>
            <a:off x="4572000" y="-125"/>
            <a:ext cx="4572000" cy="5143501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Google Shape;42;p21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4200"/>
              <a:buFont typeface="Arial"/>
              <a:buNone/>
              <a:defRPr sz="4200"/>
            </a:lvl1pPr>
            <a:lvl2pPr lvl="1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1"/>
          <p:cNvSpPr txBox="1">
            <a:spLocks noGrp="1"/>
          </p:cNvSpPr>
          <p:nvPr>
            <p:ph type="body" idx="1"/>
          </p:nvPr>
        </p:nvSpPr>
        <p:spPr>
          <a:xfrm>
            <a:off x="265500" y="2803075"/>
            <a:ext cx="4045200" cy="1235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585858"/>
              </a:buClr>
              <a:buSzPts val="2100"/>
              <a:buFont typeface="Arial"/>
              <a:buNone/>
              <a:defRPr sz="2100"/>
            </a:lvl1pPr>
            <a:lvl2pPr marL="914400" lvl="1" indent="-22860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585858"/>
              </a:buClr>
              <a:buSzPts val="2100"/>
              <a:buFont typeface="Arial"/>
              <a:buNone/>
              <a:defRPr sz="2100"/>
            </a:lvl2pPr>
            <a:lvl3pPr marL="1371600" lvl="2" indent="-22860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585858"/>
              </a:buClr>
              <a:buSzPts val="2100"/>
              <a:buFont typeface="Arial"/>
              <a:buNone/>
              <a:defRPr sz="2100"/>
            </a:lvl3pPr>
            <a:lvl4pPr marL="1828800" lvl="3" indent="-22860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585858"/>
              </a:buClr>
              <a:buSzPts val="2100"/>
              <a:buFont typeface="Arial"/>
              <a:buNone/>
              <a:defRPr sz="2100"/>
            </a:lvl4pPr>
            <a:lvl5pPr marL="2286000" lvl="4" indent="-22860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585858"/>
              </a:buClr>
              <a:buSzPts val="2100"/>
              <a:buFont typeface="Arial"/>
              <a:buNone/>
              <a:defRPr sz="2100"/>
            </a:lvl5pPr>
            <a:lvl6pPr marL="2743200" lvl="5" indent="-342900" algn="l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44" name="Google Shape;44;p21"/>
          <p:cNvSpPr txBox="1">
            <a:spLocks noGrp="1"/>
          </p:cNvSpPr>
          <p:nvPr>
            <p:ph type="body" idx="2"/>
          </p:nvPr>
        </p:nvSpPr>
        <p:spPr>
          <a:xfrm>
            <a:off x="4939500" y="724074"/>
            <a:ext cx="3837000" cy="3695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45" name="Google Shape;45;p21"/>
          <p:cNvSpPr txBox="1">
            <a:spLocks noGrp="1"/>
          </p:cNvSpPr>
          <p:nvPr>
            <p:ph type="sldNum" idx="12"/>
          </p:nvPr>
        </p:nvSpPr>
        <p:spPr>
          <a:xfrm>
            <a:off x="8684345" y="4700819"/>
            <a:ext cx="336813" cy="318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rmAutofit/>
          </a:bodyPr>
          <a:lstStyle>
            <a:lvl1pPr marL="0" lvl="0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9pPr>
          </a:lstStyle>
          <a:p>
            <a:pPr marL="0" lvl="0" indent="0" algn="r" rtl="0">
              <a:spcBef>
                <a:spcPct val="0"/>
              </a:spcBef>
              <a:spcAft>
                <a:spcPct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_NUMBER">
  <p:cSld name="BIG_NUMBER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22"/>
          <p:cNvSpPr txBox="1">
            <a:spLocks noGrp="1"/>
          </p:cNvSpPr>
          <p:nvPr>
            <p:ph type="title" hasCustomPrompt="1"/>
          </p:nvPr>
        </p:nvSpPr>
        <p:spPr>
          <a:xfrm>
            <a:off x="311699" y="1106125"/>
            <a:ext cx="8520602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2000"/>
              <a:buFont typeface="Arial"/>
              <a:buNone/>
              <a:defRPr sz="12000"/>
            </a:lvl1pPr>
            <a:lvl2pPr lvl="1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48" name="Google Shape;48;p22"/>
          <p:cNvSpPr txBox="1">
            <a:spLocks noGrp="1"/>
          </p:cNvSpPr>
          <p:nvPr>
            <p:ph type="body" idx="1"/>
          </p:nvPr>
        </p:nvSpPr>
        <p:spPr>
          <a:xfrm>
            <a:off x="311699" y="3152225"/>
            <a:ext cx="8520602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>
            <a:lvl1pPr marL="457200" lvl="0" indent="-342900" algn="ctr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SzPts val="1800"/>
              <a:buChar char="●"/>
              <a:defRPr/>
            </a:lvl1pPr>
            <a:lvl2pPr marL="914400" lvl="1" indent="-342900" algn="ctr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SzPts val="1800"/>
              <a:buChar char="○"/>
              <a:defRPr/>
            </a:lvl2pPr>
            <a:lvl3pPr marL="1371600" lvl="2" indent="-342900" algn="ctr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SzPts val="1800"/>
              <a:buChar char="■"/>
              <a:defRPr/>
            </a:lvl3pPr>
            <a:lvl4pPr marL="1828800" lvl="3" indent="-342900" algn="ctr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SzPts val="1800"/>
              <a:buChar char="●"/>
              <a:defRPr/>
            </a:lvl4pPr>
            <a:lvl5pPr marL="2286000" lvl="4" indent="-342900" algn="ctr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49" name="Google Shape;49;p22"/>
          <p:cNvSpPr txBox="1">
            <a:spLocks noGrp="1"/>
          </p:cNvSpPr>
          <p:nvPr>
            <p:ph type="sldNum" idx="12"/>
          </p:nvPr>
        </p:nvSpPr>
        <p:spPr>
          <a:xfrm>
            <a:off x="8684345" y="4700819"/>
            <a:ext cx="336813" cy="318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rmAutofit/>
          </a:bodyPr>
          <a:lstStyle>
            <a:lvl1pPr marL="0" lvl="0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9pPr>
          </a:lstStyle>
          <a:p>
            <a:pPr marL="0" lvl="0" indent="0" algn="r" rtl="0">
              <a:spcBef>
                <a:spcPct val="0"/>
              </a:spcBef>
              <a:spcAft>
                <a:spcPct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ONLY" type="tx">
  <p:cSld name="TITLE_AND_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13"/>
          <p:cNvSpPr txBox="1">
            <a:spLocks noGrp="1"/>
          </p:cNvSpPr>
          <p:nvPr>
            <p:ph type="title"/>
          </p:nvPr>
        </p:nvSpPr>
        <p:spPr>
          <a:xfrm>
            <a:off x="311699" y="445025"/>
            <a:ext cx="8520602" cy="572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3"/>
          <p:cNvSpPr txBox="1">
            <a:spLocks noGrp="1"/>
          </p:cNvSpPr>
          <p:nvPr>
            <p:ph type="sldNum" idx="12"/>
          </p:nvPr>
        </p:nvSpPr>
        <p:spPr>
          <a:xfrm>
            <a:off x="8684345" y="4700819"/>
            <a:ext cx="336813" cy="318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rmAutofit/>
          </a:bodyPr>
          <a:lstStyle>
            <a:lvl1pPr marL="0" lvl="0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9pPr>
          </a:lstStyle>
          <a:p>
            <a:pPr marL="0" lvl="0" indent="0" algn="r" rtl="0">
              <a:spcBef>
                <a:spcPct val="0"/>
              </a:spcBef>
              <a:spcAft>
                <a:spcPct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AND_BODY">
  <p:cSld name="TITLE_AND_BODY 2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14"/>
          <p:cNvSpPr txBox="1">
            <a:spLocks noGrp="1"/>
          </p:cNvSpPr>
          <p:nvPr>
            <p:ph type="title"/>
          </p:nvPr>
        </p:nvSpPr>
        <p:spPr>
          <a:xfrm>
            <a:off x="311699" y="445025"/>
            <a:ext cx="8520602" cy="572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4"/>
          <p:cNvSpPr txBox="1">
            <a:spLocks noGrp="1"/>
          </p:cNvSpPr>
          <p:nvPr>
            <p:ph type="body" idx="1"/>
          </p:nvPr>
        </p:nvSpPr>
        <p:spPr>
          <a:xfrm>
            <a:off x="311699" y="1152475"/>
            <a:ext cx="8520602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14"/>
          <p:cNvSpPr txBox="1">
            <a:spLocks noGrp="1"/>
          </p:cNvSpPr>
          <p:nvPr>
            <p:ph type="sldNum" idx="12"/>
          </p:nvPr>
        </p:nvSpPr>
        <p:spPr>
          <a:xfrm>
            <a:off x="8684345" y="4700819"/>
            <a:ext cx="336813" cy="318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rmAutofit/>
          </a:bodyPr>
          <a:lstStyle>
            <a:lvl1pPr marL="0" lvl="0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9pPr>
          </a:lstStyle>
          <a:p>
            <a:pPr marL="0" lvl="0" indent="0" algn="r" rtl="0">
              <a:spcBef>
                <a:spcPct val="0"/>
              </a:spcBef>
              <a:spcAft>
                <a:spcPct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15"/>
          <p:cNvSpPr txBox="1">
            <a:spLocks noGrp="1"/>
          </p:cNvSpPr>
          <p:nvPr>
            <p:ph type="sldNum" idx="12"/>
          </p:nvPr>
        </p:nvSpPr>
        <p:spPr>
          <a:xfrm>
            <a:off x="8684345" y="4700819"/>
            <a:ext cx="336813" cy="318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rmAutofit/>
          </a:bodyPr>
          <a:lstStyle>
            <a:lvl1pPr marL="0" lvl="0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9pPr>
          </a:lstStyle>
          <a:p>
            <a:pPr marL="0" lvl="0" indent="0" algn="r" rtl="0">
              <a:spcBef>
                <a:spcPct val="0"/>
              </a:spcBef>
              <a:spcAft>
                <a:spcPct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_ONLY">
  <p:cSld name="CAPTION_ONLY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16"/>
          <p:cNvSpPr txBox="1">
            <a:spLocks noGrp="1"/>
          </p:cNvSpPr>
          <p:nvPr>
            <p:ph type="body" idx="1"/>
          </p:nvPr>
        </p:nvSpPr>
        <p:spPr>
          <a:xfrm>
            <a:off x="311699" y="4230575"/>
            <a:ext cx="5998802" cy="605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585858"/>
              </a:buClr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24" name="Google Shape;24;p16"/>
          <p:cNvSpPr txBox="1">
            <a:spLocks noGrp="1"/>
          </p:cNvSpPr>
          <p:nvPr>
            <p:ph type="sldNum" idx="12"/>
          </p:nvPr>
        </p:nvSpPr>
        <p:spPr>
          <a:xfrm>
            <a:off x="8684345" y="4700819"/>
            <a:ext cx="336813" cy="318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rmAutofit/>
          </a:bodyPr>
          <a:lstStyle>
            <a:lvl1pPr marL="0" lvl="0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9pPr>
          </a:lstStyle>
          <a:p>
            <a:pPr marL="0" lvl="0" indent="0" algn="r" rtl="0">
              <a:spcBef>
                <a:spcPct val="0"/>
              </a:spcBef>
              <a:spcAft>
                <a:spcPct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_HEADER" type="secHead">
  <p:cSld name="SECTION_HEADER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17"/>
          <p:cNvSpPr txBox="1">
            <a:spLocks noGrp="1"/>
          </p:cNvSpPr>
          <p:nvPr>
            <p:ph type="title"/>
          </p:nvPr>
        </p:nvSpPr>
        <p:spPr>
          <a:xfrm>
            <a:off x="311699" y="2150849"/>
            <a:ext cx="8520602" cy="841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3600"/>
              <a:buFont typeface="Arial"/>
              <a:buNone/>
              <a:defRPr sz="3600"/>
            </a:lvl1pPr>
            <a:lvl2pPr lvl="1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7"/>
          <p:cNvSpPr txBox="1">
            <a:spLocks noGrp="1"/>
          </p:cNvSpPr>
          <p:nvPr>
            <p:ph type="sldNum" idx="12"/>
          </p:nvPr>
        </p:nvSpPr>
        <p:spPr>
          <a:xfrm>
            <a:off x="8684345" y="4700819"/>
            <a:ext cx="336813" cy="318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rmAutofit/>
          </a:bodyPr>
          <a:lstStyle>
            <a:lvl1pPr marL="0" lvl="0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9pPr>
          </a:lstStyle>
          <a:p>
            <a:pPr marL="0" lvl="0" indent="0" algn="r" rtl="0">
              <a:spcBef>
                <a:spcPct val="0"/>
              </a:spcBef>
              <a:spcAft>
                <a:spcPct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AND_TWO_COLUMNS" type="twoColTx">
  <p:cSld name="TITLE_AND_TWO_COLUMNS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18"/>
          <p:cNvSpPr txBox="1">
            <a:spLocks noGrp="1"/>
          </p:cNvSpPr>
          <p:nvPr>
            <p:ph type="title"/>
          </p:nvPr>
        </p:nvSpPr>
        <p:spPr>
          <a:xfrm>
            <a:off x="311699" y="445025"/>
            <a:ext cx="8520602" cy="572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8"/>
          <p:cNvSpPr txBox="1">
            <a:spLocks noGrp="1"/>
          </p:cNvSpPr>
          <p:nvPr>
            <p:ph type="body" idx="1"/>
          </p:nvPr>
        </p:nvSpPr>
        <p:spPr>
          <a:xfrm>
            <a:off x="311699" y="1152475"/>
            <a:ext cx="3999902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SzPts val="1400"/>
              <a:buChar char="●"/>
              <a:defRPr sz="1400"/>
            </a:lvl1pPr>
            <a:lvl2pPr marL="914400" lvl="1" indent="-317500" algn="l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SzPts val="1400"/>
              <a:buChar char="○"/>
              <a:defRPr sz="1400"/>
            </a:lvl2pPr>
            <a:lvl3pPr marL="1371600" lvl="2" indent="-317500" algn="l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SzPts val="1400"/>
              <a:buChar char="■"/>
              <a:defRPr sz="1400"/>
            </a:lvl3pPr>
            <a:lvl4pPr marL="1828800" lvl="3" indent="-317500" algn="l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SzPts val="1400"/>
              <a:buChar char="●"/>
              <a:defRPr sz="1400"/>
            </a:lvl4pPr>
            <a:lvl5pPr marL="2286000" lvl="4" indent="-317500" algn="l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SzPts val="1400"/>
              <a:buChar char="○"/>
              <a:defRPr sz="1400"/>
            </a:lvl5pPr>
            <a:lvl6pPr marL="2743200" lvl="5" indent="-342900" algn="l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31" name="Google Shape;31;p18"/>
          <p:cNvSpPr txBox="1">
            <a:spLocks noGrp="1"/>
          </p:cNvSpPr>
          <p:nvPr>
            <p:ph type="body" idx="2"/>
          </p:nvPr>
        </p:nvSpPr>
        <p:spPr>
          <a:xfrm>
            <a:off x="4832399" y="1152475"/>
            <a:ext cx="3999902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32" name="Google Shape;32;p18"/>
          <p:cNvSpPr txBox="1">
            <a:spLocks noGrp="1"/>
          </p:cNvSpPr>
          <p:nvPr>
            <p:ph type="sldNum" idx="12"/>
          </p:nvPr>
        </p:nvSpPr>
        <p:spPr>
          <a:xfrm>
            <a:off x="8684345" y="4700819"/>
            <a:ext cx="336813" cy="318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rmAutofit/>
          </a:bodyPr>
          <a:lstStyle>
            <a:lvl1pPr marL="0" lvl="0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9pPr>
          </a:lstStyle>
          <a:p>
            <a:pPr marL="0" lvl="0" indent="0" algn="r" rtl="0">
              <a:spcBef>
                <a:spcPct val="0"/>
              </a:spcBef>
              <a:spcAft>
                <a:spcPct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_COLUMN_TEXT">
  <p:cSld name="ONE_COLUMN_TEX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9"/>
          <p:cNvSpPr txBox="1">
            <a:spLocks noGrp="1"/>
          </p:cNvSpPr>
          <p:nvPr>
            <p:ph type="title"/>
          </p:nvPr>
        </p:nvSpPr>
        <p:spPr>
          <a:xfrm>
            <a:off x="311699" y="555600"/>
            <a:ext cx="2808001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2400"/>
              <a:buFont typeface="Arial"/>
              <a:buNone/>
              <a:defRPr sz="2400"/>
            </a:lvl1pPr>
            <a:lvl2pPr lvl="1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9"/>
          <p:cNvSpPr txBox="1">
            <a:spLocks noGrp="1"/>
          </p:cNvSpPr>
          <p:nvPr>
            <p:ph type="body" idx="1"/>
          </p:nvPr>
        </p:nvSpPr>
        <p:spPr>
          <a:xfrm>
            <a:off x="311699" y="1389599"/>
            <a:ext cx="2808001" cy="317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>
            <a:lvl1pPr marL="457200" lvl="0" indent="-304800" algn="l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SzPts val="1200"/>
              <a:buChar char="○"/>
              <a:defRPr sz="1200"/>
            </a:lvl5pPr>
            <a:lvl6pPr marL="2743200" lvl="5" indent="-342900" algn="l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36" name="Google Shape;36;p19"/>
          <p:cNvSpPr txBox="1">
            <a:spLocks noGrp="1"/>
          </p:cNvSpPr>
          <p:nvPr>
            <p:ph type="sldNum" idx="12"/>
          </p:nvPr>
        </p:nvSpPr>
        <p:spPr>
          <a:xfrm>
            <a:off x="8684345" y="4700819"/>
            <a:ext cx="336813" cy="318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rmAutofit/>
          </a:bodyPr>
          <a:lstStyle>
            <a:lvl1pPr marL="0" lvl="0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9pPr>
          </a:lstStyle>
          <a:p>
            <a:pPr marL="0" lvl="0" indent="0" algn="r" rtl="0">
              <a:spcBef>
                <a:spcPct val="0"/>
              </a:spcBef>
              <a:spcAft>
                <a:spcPct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_POINT">
  <p:cSld name="MAIN_POIN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0"/>
          <p:cNvSpPr txBox="1">
            <a:spLocks noGrp="1"/>
          </p:cNvSpPr>
          <p:nvPr>
            <p:ph type="title"/>
          </p:nvPr>
        </p:nvSpPr>
        <p:spPr>
          <a:xfrm>
            <a:off x="490250" y="450149"/>
            <a:ext cx="6367801" cy="4090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4800"/>
              <a:buFont typeface="Arial"/>
              <a:buNone/>
              <a:defRPr sz="4800"/>
            </a:lvl1pPr>
            <a:lvl2pPr lvl="1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0"/>
          <p:cNvSpPr txBox="1">
            <a:spLocks noGrp="1"/>
          </p:cNvSpPr>
          <p:nvPr>
            <p:ph type="sldNum" idx="12"/>
          </p:nvPr>
        </p:nvSpPr>
        <p:spPr>
          <a:xfrm>
            <a:off x="8684345" y="4700819"/>
            <a:ext cx="336813" cy="318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rmAutofit/>
          </a:bodyPr>
          <a:lstStyle>
            <a:lvl1pPr marL="0" lvl="0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9pPr>
          </a:lstStyle>
          <a:p>
            <a:pPr marL="0" lvl="0" indent="0" algn="r" rtl="0">
              <a:spcBef>
                <a:spcPct val="0"/>
              </a:spcBef>
              <a:spcAft>
                <a:spcPct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1"/>
          <p:cNvSpPr txBox="1">
            <a:spLocks noGrp="1"/>
          </p:cNvSpPr>
          <p:nvPr>
            <p:ph type="title"/>
          </p:nvPr>
        </p:nvSpPr>
        <p:spPr>
          <a:xfrm>
            <a:off x="311699" y="445025"/>
            <a:ext cx="8520602" cy="572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1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943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rgbClr val="585858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rgbClr val="585858"/>
              </a:buClr>
              <a:buSzPts val="1800"/>
              <a:buFont typeface="Arial"/>
              <a:buChar char="○"/>
              <a:defRPr sz="18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rgbClr val="585858"/>
              </a:buClr>
              <a:buSzPts val="1800"/>
              <a:buFont typeface="Arial"/>
              <a:buChar char="■"/>
              <a:defRPr sz="18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rgbClr val="585858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rgbClr val="585858"/>
              </a:buClr>
              <a:buSzPts val="1800"/>
              <a:buFont typeface="Arial"/>
              <a:buChar char="○"/>
              <a:defRPr sz="18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rgbClr val="585858"/>
              </a:buClr>
              <a:buSzPts val="1800"/>
              <a:buFont typeface="Arial"/>
              <a:buChar char="■"/>
              <a:defRPr sz="18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rgbClr val="585858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rgbClr val="585858"/>
              </a:buClr>
              <a:buSzPts val="1800"/>
              <a:buFont typeface="Arial"/>
              <a:buChar char="○"/>
              <a:defRPr sz="18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rgbClr val="585858"/>
              </a:buClr>
              <a:buSzPts val="1800"/>
              <a:buFont typeface="Arial"/>
              <a:buChar char="■"/>
              <a:defRPr sz="18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1"/>
          <p:cNvSpPr txBox="1">
            <a:spLocks noGrp="1"/>
          </p:cNvSpPr>
          <p:nvPr>
            <p:ph type="sldNum" idx="12"/>
          </p:nvPr>
        </p:nvSpPr>
        <p:spPr>
          <a:xfrm>
            <a:off x="8684345" y="4700819"/>
            <a:ext cx="336813" cy="318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ct val="0"/>
              </a:spcBef>
              <a:spcAft>
                <a:spcPct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defPPr marR="0" lvl="0" algn="l" rtl="0">
        <a:lnSpc>
          <a:spcPct val="100000"/>
        </a:lnSpc>
        <a:spcBef>
          <a:spcPct val="0"/>
        </a:spcBef>
        <a:spcAft>
          <a:spcPct val="0"/>
        </a:spcAft>
      </a:defPPr>
      <a:lvl1pPr marR="0" lvl="0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ct val="0"/>
        </a:spcBef>
        <a:spcAft>
          <a:spcPct val="0"/>
        </a:spcAft>
      </a:defPPr>
      <a:lvl1pPr marR="0" lvl="0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ct val="0"/>
        </a:spcBef>
        <a:spcAft>
          <a:spcPct val="0"/>
        </a:spcAft>
      </a:defPPr>
      <a:lvl1pPr marR="0" lvl="0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open?id=1xqRH5HH7kOPThACUDJt49DSzNf5ghx3N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15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oceanexplorer.noaa.gov/edu/multimedia-resources/dsd/media/2023-DSD-Mapping-v6-1920x1080.mp4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8ijaPa-9MDs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jpeg"/><Relationship Id="rId4" Type="http://schemas.openxmlformats.org/officeDocument/2006/relationships/image" Target="../media/image7.jpeg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"/>
          <p:cNvSpPr txBox="1"/>
          <p:nvPr/>
        </p:nvSpPr>
        <p:spPr>
          <a:xfrm>
            <a:off x="1082940" y="2535698"/>
            <a:ext cx="2777860" cy="11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A0DC"/>
              </a:buClr>
              <a:buSzPts val="4500"/>
              <a:buFont typeface="Roboto"/>
              <a:buNone/>
            </a:pPr>
            <a:r>
              <a:rPr lang="es-US" sz="4500" b="1" i="0" u="none" strike="noStrike" cap="none" baseline="0" dirty="0">
                <a:solidFill>
                  <a:srgbClr val="00A0DC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Roboto"/>
                <a:ea typeface="Roboto"/>
                <a:cs typeface="Roboto"/>
              </a:rPr>
              <a:t>Mapas húmedos</a:t>
            </a:r>
            <a:endParaRPr sz="4500" b="1" i="0" u="none" strike="noStrike" cap="none" dirty="0">
              <a:solidFill>
                <a:srgbClr val="00A0DC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55" name="Google Shape;55;p1" descr="Google Shape;136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53616" y="1128810"/>
            <a:ext cx="3501440" cy="35670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2eb8d625f95_0_31"/>
          <p:cNvSpPr txBox="1"/>
          <p:nvPr/>
        </p:nvSpPr>
        <p:spPr>
          <a:xfrm>
            <a:off x="1430516" y="340330"/>
            <a:ext cx="7350300" cy="11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A0DC"/>
              </a:buClr>
              <a:buSzPts val="2200"/>
              <a:buFont typeface="Roboto"/>
              <a:buNone/>
            </a:pPr>
            <a:r>
              <a:rPr lang="es-US" sz="2200" b="1" i="0" u="none" strike="noStrike" cap="none" baseline="0" dirty="0">
                <a:solidFill>
                  <a:srgbClr val="00A0DC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Roboto"/>
                <a:ea typeface="Roboto"/>
                <a:cs typeface="Roboto"/>
              </a:rPr>
              <a:t>Mapas húmedos: Procedimiento de aprendizaje</a:t>
            </a:r>
            <a:endParaRPr dirty="0"/>
          </a:p>
        </p:txBody>
      </p:sp>
      <p:pic>
        <p:nvPicPr>
          <p:cNvPr id="134" name="Google Shape;134;g2eb8d625f95_0_31" descr="Google Shape;218;p31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0268" y="1251076"/>
            <a:ext cx="3757206" cy="35370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g2eb8d625f95_0_31" descr="Google Shape;219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0800000">
            <a:off x="4992890" y="1416104"/>
            <a:ext cx="410544" cy="342595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6" name="Google Shape;136;g2eb8d625f95_0_31"/>
          <p:cNvGrpSpPr/>
          <p:nvPr/>
        </p:nvGrpSpPr>
        <p:grpSpPr>
          <a:xfrm>
            <a:off x="3847844" y="1016231"/>
            <a:ext cx="2216214" cy="1118287"/>
            <a:chOff x="-1" y="26"/>
            <a:chExt cx="2216214" cy="1118287"/>
          </a:xfrm>
        </p:grpSpPr>
        <p:sp>
          <p:nvSpPr>
            <p:cNvPr id="137" name="Google Shape;137;g2eb8d625f95_0_31"/>
            <p:cNvSpPr/>
            <p:nvPr/>
          </p:nvSpPr>
          <p:spPr>
            <a:xfrm rot="-407850">
              <a:off x="44172" y="122885"/>
              <a:ext cx="2127869" cy="8725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9406" y="21600"/>
                  </a:moveTo>
                  <a:lnTo>
                    <a:pt x="16740" y="16722"/>
                  </a:lnTo>
                  <a:lnTo>
                    <a:pt x="18063" y="16722"/>
                  </a:lnTo>
                  <a:lnTo>
                    <a:pt x="18063" y="16722"/>
                  </a:lnTo>
                  <a:cubicBezTo>
                    <a:pt x="17102" y="6932"/>
                    <a:pt x="13407" y="0"/>
                    <a:pt x="9150" y="0"/>
                  </a:cubicBezTo>
                  <a:lnTo>
                    <a:pt x="11364" y="0"/>
                  </a:lnTo>
                  <a:cubicBezTo>
                    <a:pt x="15621" y="0"/>
                    <a:pt x="19316" y="6932"/>
                    <a:pt x="20277" y="16722"/>
                  </a:cubicBezTo>
                  <a:lnTo>
                    <a:pt x="21600" y="16722"/>
                  </a:lnTo>
                  <a:close/>
                  <a:moveTo>
                    <a:pt x="10257" y="159"/>
                  </a:moveTo>
                  <a:lnTo>
                    <a:pt x="10257" y="159"/>
                  </a:lnTo>
                  <a:cubicBezTo>
                    <a:pt x="5666" y="1480"/>
                    <a:pt x="2214" y="10681"/>
                    <a:pt x="2214" y="21600"/>
                  </a:cubicBezTo>
                  <a:lnTo>
                    <a:pt x="0" y="21600"/>
                  </a:lnTo>
                  <a:cubicBezTo>
                    <a:pt x="0" y="9671"/>
                    <a:pt x="4096" y="0"/>
                    <a:pt x="9150" y="0"/>
                  </a:cubicBezTo>
                  <a:cubicBezTo>
                    <a:pt x="9520" y="0"/>
                    <a:pt x="9889" y="53"/>
                    <a:pt x="10257" y="159"/>
                  </a:cubicBezTo>
                  <a:close/>
                </a:path>
              </a:pathLst>
            </a:custGeom>
            <a:solidFill>
              <a:srgbClr val="C016B4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138;g2eb8d625f95_0_31"/>
            <p:cNvSpPr/>
            <p:nvPr/>
          </p:nvSpPr>
          <p:spPr>
            <a:xfrm rot="-407903">
              <a:off x="48099" y="189009"/>
              <a:ext cx="1010424" cy="8725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600" y="159"/>
                  </a:moveTo>
                  <a:lnTo>
                    <a:pt x="21600" y="159"/>
                  </a:lnTo>
                  <a:cubicBezTo>
                    <a:pt x="11932" y="1480"/>
                    <a:pt x="4663" y="10681"/>
                    <a:pt x="4663" y="21600"/>
                  </a:cubicBezTo>
                  <a:lnTo>
                    <a:pt x="0" y="21600"/>
                  </a:lnTo>
                  <a:cubicBezTo>
                    <a:pt x="0" y="9671"/>
                    <a:pt x="8627" y="0"/>
                    <a:pt x="19268" y="0"/>
                  </a:cubicBezTo>
                  <a:cubicBezTo>
                    <a:pt x="20048" y="0"/>
                    <a:pt x="20826" y="53"/>
                    <a:pt x="21600" y="159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" name="Google Shape;139;g2eb8d625f95_0_31"/>
            <p:cNvSpPr/>
            <p:nvPr/>
          </p:nvSpPr>
          <p:spPr>
            <a:xfrm rot="-407850">
              <a:off x="44172" y="122885"/>
              <a:ext cx="2127869" cy="8725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257" y="159"/>
                  </a:moveTo>
                  <a:lnTo>
                    <a:pt x="10257" y="159"/>
                  </a:lnTo>
                  <a:cubicBezTo>
                    <a:pt x="5666" y="1480"/>
                    <a:pt x="2214" y="10681"/>
                    <a:pt x="2214" y="21600"/>
                  </a:cubicBezTo>
                  <a:lnTo>
                    <a:pt x="0" y="21600"/>
                  </a:lnTo>
                  <a:cubicBezTo>
                    <a:pt x="0" y="9671"/>
                    <a:pt x="4096" y="0"/>
                    <a:pt x="9150" y="0"/>
                  </a:cubicBezTo>
                  <a:lnTo>
                    <a:pt x="11364" y="0"/>
                  </a:lnTo>
                  <a:cubicBezTo>
                    <a:pt x="15621" y="0"/>
                    <a:pt x="19316" y="6932"/>
                    <a:pt x="20277" y="16722"/>
                  </a:cubicBezTo>
                  <a:lnTo>
                    <a:pt x="21600" y="16722"/>
                  </a:lnTo>
                  <a:lnTo>
                    <a:pt x="19406" y="21600"/>
                  </a:lnTo>
                  <a:lnTo>
                    <a:pt x="16740" y="16722"/>
                  </a:lnTo>
                  <a:lnTo>
                    <a:pt x="18063" y="16722"/>
                  </a:lnTo>
                  <a:lnTo>
                    <a:pt x="18063" y="16722"/>
                  </a:lnTo>
                  <a:cubicBezTo>
                    <a:pt x="17102" y="6932"/>
                    <a:pt x="13407" y="0"/>
                    <a:pt x="9150" y="0"/>
                  </a:cubicBezTo>
                </a:path>
              </a:pathLst>
            </a:custGeom>
            <a:noFill/>
            <a:ln w="25400" cap="flat" cmpd="sng">
              <a:solidFill>
                <a:srgbClr val="395E8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40" name="Google Shape;140;g2eb8d625f95_0_31"/>
          <p:cNvPicPr preferRelativeResize="0"/>
          <p:nvPr/>
        </p:nvPicPr>
        <p:blipFill>
          <a:blip r:embed="rId6">
            <a:alphaModFix/>
          </a:blip>
          <a:srcRect l="13494" t="6489" r="13683"/>
          <a:stretch>
            <a:fillRect/>
          </a:stretch>
        </p:blipFill>
        <p:spPr>
          <a:xfrm>
            <a:off x="6250050" y="1304975"/>
            <a:ext cx="2129099" cy="353707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16DCD4A8-1E54-6CCA-DCE9-53ED11D3692A}"/>
              </a:ext>
            </a:extLst>
          </p:cNvPr>
          <p:cNvSpPr/>
          <p:nvPr/>
        </p:nvSpPr>
        <p:spPr>
          <a:xfrm>
            <a:off x="1834873" y="1330913"/>
            <a:ext cx="1747679" cy="92354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>
            <a:spAutoFit/>
          </a:bodyPr>
          <a:lstStyle/>
          <a:p>
            <a:pPr indent="0"/>
            <a:r>
              <a:rPr lang="es-US" sz="600" b="1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"/>
                <a:ea typeface="Arial"/>
                <a:cs typeface="Arial"/>
              </a:rPr>
              <a:t>Hoja de datos de simulación de mapeo multihaz</a:t>
            </a:r>
            <a:endParaRPr lang="en-US" sz="600" b="1" kern="0" dirty="0">
              <a:latin typeface="Arial" panose="020B0604020202020204" pitchFamily="34" charset="0"/>
              <a:cs typeface="Arial" panose="020B0604020202020204" pitchFamily="34" charset="0"/>
              <a:hlinkClick r:id="rId3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D9987A8B-38EE-EF70-E448-21C478402701}"/>
              </a:ext>
            </a:extLst>
          </p:cNvPr>
          <p:cNvSpPr/>
          <p:nvPr/>
        </p:nvSpPr>
        <p:spPr>
          <a:xfrm>
            <a:off x="2228136" y="1646259"/>
            <a:ext cx="1222597" cy="11430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/>
          <a:p>
            <a:pPr indent="0" algn="ctr"/>
            <a:r>
              <a:rPr lang="es-US" sz="750" b="1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"/>
                <a:ea typeface="Arial"/>
                <a:cs typeface="Arial"/>
              </a:rPr>
              <a:t>COLUMNAS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08415516-A4F2-3E95-F4BD-EC5A49818D9D}"/>
              </a:ext>
            </a:extLst>
          </p:cNvPr>
          <p:cNvSpPr/>
          <p:nvPr/>
        </p:nvSpPr>
        <p:spPr>
          <a:xfrm>
            <a:off x="6839366" y="1379379"/>
            <a:ext cx="952222" cy="6096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/>
          <a:p>
            <a:pPr indent="0" algn="ctr"/>
            <a:r>
              <a:rPr lang="es-US" sz="400" b="1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"/>
                <a:ea typeface="Arial"/>
                <a:cs typeface="Arial"/>
              </a:rPr>
              <a:t>Gráfico de muestra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CE0EFC87-362E-2E24-EF71-DA8E7C8F9E7C}"/>
              </a:ext>
            </a:extLst>
          </p:cNvPr>
          <p:cNvSpPr/>
          <p:nvPr/>
        </p:nvSpPr>
        <p:spPr>
          <a:xfrm>
            <a:off x="6927936" y="1506123"/>
            <a:ext cx="1080721" cy="6858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/>
          <a:p>
            <a:pPr indent="0" algn="ctr"/>
            <a:r>
              <a:rPr lang="es-US" sz="450" b="1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"/>
                <a:ea typeface="Arial"/>
                <a:cs typeface="Arial"/>
              </a:rPr>
              <a:t>COLUMNAS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45293267-57FA-4DDB-44ED-71702A263EFB}"/>
              </a:ext>
            </a:extLst>
          </p:cNvPr>
          <p:cNvSpPr/>
          <p:nvPr/>
        </p:nvSpPr>
        <p:spPr>
          <a:xfrm>
            <a:off x="934049" y="2723107"/>
            <a:ext cx="106680" cy="1241193"/>
          </a:xfrm>
          <a:prstGeom prst="rect">
            <a:avLst/>
          </a:prstGeom>
          <a:solidFill>
            <a:schemeClr val="bg1"/>
          </a:solidFill>
        </p:spPr>
        <p:txBody>
          <a:bodyPr vert="vert270" wrap="square" lIns="0" tIns="0" rIns="0" bIns="0">
            <a:spAutoFit/>
          </a:bodyPr>
          <a:lstStyle/>
          <a:p>
            <a:pPr indent="0" algn="ctr"/>
            <a:r>
              <a:rPr lang="es-US" sz="700" b="1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"/>
                <a:ea typeface="Arial"/>
                <a:cs typeface="Arial"/>
              </a:rPr>
              <a:t>FILAS</a:t>
            </a:r>
            <a:endParaRPr lang="en-US" sz="700" b="1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DC1FDACE-C19C-ABE3-FEE2-36730853881F}"/>
              </a:ext>
            </a:extLst>
          </p:cNvPr>
          <p:cNvSpPr/>
          <p:nvPr/>
        </p:nvSpPr>
        <p:spPr>
          <a:xfrm>
            <a:off x="6770956" y="4378399"/>
            <a:ext cx="1222597" cy="8382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/>
          <a:p>
            <a:pPr indent="0" algn="ctr"/>
            <a:r>
              <a:rPr lang="es-US" sz="550" b="1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"/>
                <a:ea typeface="Arial"/>
                <a:cs typeface="Arial"/>
              </a:rPr>
              <a:t>COLUMNA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333CED3D-5985-E1BB-9029-1C9A9E13D32F}"/>
              </a:ext>
            </a:extLst>
          </p:cNvPr>
          <p:cNvSpPr/>
          <p:nvPr/>
        </p:nvSpPr>
        <p:spPr>
          <a:xfrm>
            <a:off x="7314487" y="4610224"/>
            <a:ext cx="468961" cy="8382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/>
          <a:p>
            <a:pPr indent="0" algn="r"/>
            <a:r>
              <a:rPr lang="es-US" sz="550" b="1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"/>
                <a:ea typeface="Arial"/>
                <a:cs typeface="Arial"/>
              </a:rPr>
              <a:t>PLEGAR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E4B54FB4-0E3F-2C4A-DCB7-50AE7BD5177D}"/>
              </a:ext>
            </a:extLst>
          </p:cNvPr>
          <p:cNvSpPr/>
          <p:nvPr/>
        </p:nvSpPr>
        <p:spPr>
          <a:xfrm>
            <a:off x="6927936" y="4612085"/>
            <a:ext cx="468961" cy="8382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/>
          <a:p>
            <a:pPr indent="0"/>
            <a:r>
              <a:rPr lang="es-US" sz="550" b="1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"/>
                <a:ea typeface="Arial"/>
                <a:cs typeface="Arial"/>
              </a:rPr>
              <a:t>CORTAR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26C850B1-AAA1-AA0A-1CE7-9606A4CD5071}"/>
              </a:ext>
            </a:extLst>
          </p:cNvPr>
          <p:cNvSpPr/>
          <p:nvPr/>
        </p:nvSpPr>
        <p:spPr>
          <a:xfrm>
            <a:off x="6010807" y="4484826"/>
            <a:ext cx="468961" cy="5334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/>
          <a:p>
            <a:pPr indent="0" algn="r"/>
            <a:r>
              <a:rPr lang="es-US" sz="35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"/>
                <a:ea typeface="Arial"/>
                <a:cs typeface="Arial"/>
              </a:rPr>
              <a:t>Plegar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5A4E29C-1958-FBEA-B3F2-727D4B4517EB}"/>
              </a:ext>
            </a:extLst>
          </p:cNvPr>
          <p:cNvSpPr/>
          <p:nvPr/>
        </p:nvSpPr>
        <p:spPr>
          <a:xfrm>
            <a:off x="7956136" y="1797449"/>
            <a:ext cx="130441" cy="6858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/>
          <a:p>
            <a:pPr indent="0" algn="ctr"/>
            <a:r>
              <a:rPr lang="es-US" sz="45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"/>
                <a:ea typeface="Arial"/>
                <a:cs typeface="Arial"/>
              </a:rPr>
              <a:t>14,5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2893A333-A67D-F90D-FD27-BE577568C360}"/>
              </a:ext>
            </a:extLst>
          </p:cNvPr>
          <p:cNvSpPr/>
          <p:nvPr/>
        </p:nvSpPr>
        <p:spPr>
          <a:xfrm>
            <a:off x="6357270" y="2247455"/>
            <a:ext cx="76200" cy="1241193"/>
          </a:xfrm>
          <a:prstGeom prst="rect">
            <a:avLst/>
          </a:prstGeom>
          <a:solidFill>
            <a:schemeClr val="bg1"/>
          </a:solidFill>
        </p:spPr>
        <p:txBody>
          <a:bodyPr vert="vert270" wrap="square" lIns="0" tIns="0" rIns="0" bIns="0">
            <a:spAutoFit/>
          </a:bodyPr>
          <a:lstStyle/>
          <a:p>
            <a:pPr indent="0" algn="ctr"/>
            <a:r>
              <a:rPr lang="es-US" sz="500" b="1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"/>
                <a:ea typeface="Arial"/>
                <a:cs typeface="Arial"/>
              </a:rPr>
              <a:t>PROFUNDIDAD (Metros)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65A0F7CF-2500-C4EE-BA58-0ADE8F797584}"/>
              </a:ext>
            </a:extLst>
          </p:cNvPr>
          <p:cNvSpPr/>
          <p:nvPr/>
        </p:nvSpPr>
        <p:spPr>
          <a:xfrm>
            <a:off x="6372310" y="1811387"/>
            <a:ext cx="76200" cy="203632"/>
          </a:xfrm>
          <a:prstGeom prst="rect">
            <a:avLst/>
          </a:prstGeom>
          <a:solidFill>
            <a:schemeClr val="bg1"/>
          </a:solidFill>
        </p:spPr>
        <p:txBody>
          <a:bodyPr vert="vert270" wrap="square" lIns="0" tIns="0" rIns="0" bIns="0">
            <a:spAutoFit/>
          </a:bodyPr>
          <a:lstStyle/>
          <a:p>
            <a:pPr indent="0" algn="ctr"/>
            <a:r>
              <a:rPr lang="es-US" sz="500" b="1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"/>
                <a:ea typeface="Arial"/>
                <a:cs typeface="Arial"/>
              </a:rPr>
              <a:t>FILAS</a:t>
            </a:r>
          </a:p>
        </p:txBody>
      </p: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0"/>
          <p:cNvSpPr txBox="1"/>
          <p:nvPr/>
        </p:nvSpPr>
        <p:spPr>
          <a:xfrm>
            <a:off x="1430516" y="340330"/>
            <a:ext cx="7350302" cy="11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A0DC"/>
              </a:buClr>
              <a:buSzPts val="2200"/>
              <a:buFont typeface="Roboto"/>
              <a:buNone/>
            </a:pPr>
            <a:r>
              <a:rPr lang="es-US" sz="2200" b="1" i="0" u="none" strike="noStrike" cap="none" baseline="0" dirty="0">
                <a:solidFill>
                  <a:srgbClr val="00A0DC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Roboto"/>
                <a:ea typeface="Roboto"/>
                <a:cs typeface="Roboto"/>
              </a:rPr>
              <a:t>Mapas húmedos: Procedimiento de aprendizaje</a:t>
            </a:r>
            <a:endParaRPr dirty="0"/>
          </a:p>
        </p:txBody>
      </p:sp>
      <p:pic>
        <p:nvPicPr>
          <p:cNvPr id="146" name="Google Shape;146;p10" title="IMG_1002.HEIC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64200" y="1315230"/>
            <a:ext cx="4429025" cy="3321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10" descr="Google Shape;211;p30"/>
          <p:cNvPicPr preferRelativeResize="0"/>
          <p:nvPr/>
        </p:nvPicPr>
        <p:blipFill>
          <a:blip r:embed="rId4">
            <a:alphaModFix/>
          </a:blip>
          <a:srcRect t="3304" b="4639"/>
          <a:stretch>
            <a:fillRect/>
          </a:stretch>
        </p:blipFill>
        <p:spPr>
          <a:xfrm>
            <a:off x="1362550" y="1213375"/>
            <a:ext cx="2252751" cy="35254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2eb8d625f95_0_53"/>
          <p:cNvSpPr txBox="1"/>
          <p:nvPr/>
        </p:nvSpPr>
        <p:spPr>
          <a:xfrm>
            <a:off x="1430516" y="340330"/>
            <a:ext cx="7350300" cy="11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A0DC"/>
              </a:buClr>
              <a:buSzPts val="2200"/>
              <a:buFont typeface="Roboto"/>
              <a:buNone/>
            </a:pPr>
            <a:r>
              <a:rPr lang="es-US" sz="2200" b="1" i="0" u="none" strike="noStrike" cap="none" baseline="0" dirty="0">
                <a:solidFill>
                  <a:srgbClr val="00A0DC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Roboto"/>
                <a:ea typeface="Roboto"/>
                <a:cs typeface="Roboto"/>
              </a:rPr>
              <a:t>Mapas húmedos: Cómo encajar las piezas</a:t>
            </a:r>
            <a:endParaRPr dirty="0"/>
          </a:p>
        </p:txBody>
      </p:sp>
      <p:pic>
        <p:nvPicPr>
          <p:cNvPr id="153" name="Google Shape;153;g2eb8d625f95_0_53" descr="Google Shape;164;p26">
            <a:hlinkClick r:id="rId3"/>
          </p:cNvPr>
          <p:cNvPicPr preferRelativeResize="0"/>
          <p:nvPr/>
        </p:nvPicPr>
        <p:blipFill>
          <a:blip r:embed="rId4">
            <a:alphaModFix/>
          </a:blip>
          <a:srcRect l="8348" t="23001" r="7156" b="7736"/>
          <a:stretch>
            <a:fillRect/>
          </a:stretch>
        </p:blipFill>
        <p:spPr>
          <a:xfrm>
            <a:off x="1597399" y="1053228"/>
            <a:ext cx="6196899" cy="3502649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g2eb8d625f95_0_53"/>
          <p:cNvSpPr txBox="1"/>
          <p:nvPr/>
        </p:nvSpPr>
        <p:spPr>
          <a:xfrm>
            <a:off x="1015300" y="4526173"/>
            <a:ext cx="8037300" cy="274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979797"/>
              </a:buClr>
              <a:buSzPts val="1200"/>
              <a:buFont typeface="Arial"/>
              <a:buNone/>
            </a:pPr>
            <a:r>
              <a:rPr lang="es-US" sz="1200" b="0" i="1" u="none" strike="noStrike" cap="none" baseline="0" dirty="0">
                <a:solidFill>
                  <a:srgbClr val="979797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"/>
                <a:ea typeface="Arial"/>
                <a:cs typeface="Arial"/>
              </a:rPr>
              <a:t>https://oceanexplorer.noaa.gov/edu/multimedia-resources/dsd/media/2023-DSD-Mapping-v6-1920x1080.mp4</a:t>
            </a:r>
            <a:endParaRPr dirty="0"/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"/>
          <p:cNvSpPr txBox="1"/>
          <p:nvPr/>
        </p:nvSpPr>
        <p:spPr>
          <a:xfrm>
            <a:off x="1430516" y="340330"/>
            <a:ext cx="7350302" cy="11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A0DC"/>
              </a:buClr>
              <a:buSzPts val="2200"/>
              <a:buFont typeface="Roboto"/>
              <a:buNone/>
            </a:pPr>
            <a:r>
              <a:rPr lang="es-US" sz="2200" b="1" i="0" u="none" strike="noStrike" cap="none" baseline="0" dirty="0">
                <a:solidFill>
                  <a:srgbClr val="00A0DC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Roboto"/>
                <a:ea typeface="Roboto"/>
                <a:cs typeface="Roboto"/>
              </a:rPr>
              <a:t>Mapas húmedos: Introducción</a:t>
            </a:r>
            <a:endParaRPr dirty="0"/>
          </a:p>
        </p:txBody>
      </p:sp>
      <p:sp>
        <p:nvSpPr>
          <p:cNvPr id="61" name="Google Shape;61;p2"/>
          <p:cNvSpPr txBox="1"/>
          <p:nvPr/>
        </p:nvSpPr>
        <p:spPr>
          <a:xfrm>
            <a:off x="171907" y="1516930"/>
            <a:ext cx="8800200" cy="292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800"/>
              <a:buFont typeface="Roboto"/>
              <a:buNone/>
            </a:pPr>
            <a:r>
              <a:rPr lang="es-US" sz="1800" b="1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Roboto"/>
                <a:ea typeface="Roboto"/>
                <a:cs typeface="Roboto"/>
              </a:rPr>
              <a:t>Pregunta Guía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800"/>
              <a:buFont typeface="Roboto"/>
              <a:buNone/>
            </a:pPr>
            <a:r>
              <a:rPr lang="es-US" sz="18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Roboto"/>
                <a:ea typeface="Roboto"/>
                <a:cs typeface="Roboto"/>
              </a:rPr>
              <a:t>¿Cómo crean y utilizan los científicos los mapas para ayudarlos</a:t>
            </a:r>
            <a:br>
              <a:rPr sz="1800" dirty="0"/>
            </a:br>
            <a:r>
              <a:rPr lang="es-US" sz="18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Roboto"/>
                <a:ea typeface="Roboto"/>
                <a:cs typeface="Roboto"/>
              </a:rPr>
              <a:t> a identificar las características del fondo marino?</a:t>
            </a:r>
            <a:endParaRPr sz="1800" b="0" i="0" u="none" strike="noStrike" cap="none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285750" marR="0" lvl="0" indent="-171450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800"/>
              <a:buFont typeface="Roboto"/>
              <a:buNone/>
            </a:pPr>
            <a:r>
              <a:rPr lang="es-US" sz="1800" b="1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Roboto"/>
                <a:ea typeface="Roboto"/>
                <a:cs typeface="Roboto"/>
              </a:rPr>
              <a:t>¡Lo analicemos!</a:t>
            </a:r>
            <a:endParaRPr dirty="0"/>
          </a:p>
          <a:p>
            <a:pPr marL="457200" marR="0" lvl="0" indent="-35560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s-US" sz="18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Roboto"/>
                <a:ea typeface="Roboto"/>
                <a:cs typeface="Roboto"/>
              </a:rPr>
              <a:t>¿Cómo sabemos qué aspecto tiene el fondo marino en las profundidades?</a:t>
            </a:r>
            <a:endParaRPr sz="1800" b="0" i="0" u="none" strike="noStrike" cap="none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-35560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s-US" sz="18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Roboto"/>
                <a:ea typeface="Roboto"/>
                <a:cs typeface="Roboto"/>
              </a:rPr>
              <a:t>¿Qué herramientas se desarrollaron para facilitar la visualización del fondo marino?</a:t>
            </a:r>
            <a:endParaRPr sz="1800" b="0" i="0" u="none" strike="noStrike" cap="none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-35560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s-US" sz="18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Roboto"/>
                <a:ea typeface="Roboto"/>
                <a:cs typeface="Roboto"/>
              </a:rPr>
              <a:t>¿Qué es un sonar? ¿Cómo crees que funciona?</a:t>
            </a:r>
            <a:endParaRPr sz="1800" b="0" i="0" u="none" strike="noStrike" cap="none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-35560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s-US" sz="18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Roboto"/>
                <a:ea typeface="Roboto"/>
                <a:cs typeface="Roboto"/>
              </a:rPr>
              <a:t>¿Qué crees que significa “multihaz”? ¿En qué se diferencia de un solo haz?</a:t>
            </a:r>
            <a:endParaRPr dirty="0"/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"/>
          <p:cNvSpPr txBox="1"/>
          <p:nvPr/>
        </p:nvSpPr>
        <p:spPr>
          <a:xfrm>
            <a:off x="1430516" y="340330"/>
            <a:ext cx="7350302" cy="636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A0DC"/>
              </a:buClr>
              <a:buSzPts val="2200"/>
              <a:buFont typeface="Roboto"/>
              <a:buNone/>
            </a:pPr>
            <a:r>
              <a:rPr lang="es-US" sz="2200" b="1" i="0" u="none" strike="noStrike" cap="none" baseline="0" dirty="0">
                <a:solidFill>
                  <a:srgbClr val="00A0DC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Roboto"/>
                <a:ea typeface="Roboto"/>
                <a:cs typeface="Roboto"/>
              </a:rPr>
              <a:t>Avances en el mapeo del fondo marino</a:t>
            </a:r>
            <a:endParaRPr dirty="0"/>
          </a:p>
        </p:txBody>
      </p:sp>
      <p:pic>
        <p:nvPicPr>
          <p:cNvPr id="67" name="Google Shape;67;p3"/>
          <p:cNvPicPr preferRelativeResize="0"/>
          <p:nvPr/>
        </p:nvPicPr>
        <p:blipFill>
          <a:blip r:embed="rId3"/>
          <a:srcRect/>
          <a:stretch/>
        </p:blipFill>
        <p:spPr>
          <a:xfrm>
            <a:off x="1960658" y="1141675"/>
            <a:ext cx="5492375" cy="3306288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3"/>
          <p:cNvSpPr txBox="1"/>
          <p:nvPr/>
        </p:nvSpPr>
        <p:spPr>
          <a:xfrm>
            <a:off x="2709125" y="4525350"/>
            <a:ext cx="4426200" cy="335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ct val="0"/>
              </a:spcBef>
              <a:spcAft>
                <a:spcPct val="0"/>
              </a:spcAft>
              <a:buNone/>
            </a:pPr>
            <a:r>
              <a:rPr lang="es-US" sz="1000" b="0" i="0" u="none" strike="noStrike" cap="none" baseline="0" dirty="0">
                <a:solidFill>
                  <a:srgbClr val="999999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"/>
                <a:ea typeface="Arial"/>
                <a:cs typeface="Arial"/>
              </a:rPr>
              <a:t>Adaptado del Servicio Hidrográfico Canadiense. </a:t>
            </a:r>
            <a:endParaRPr sz="1000" dirty="0">
              <a:solidFill>
                <a:srgbClr val="999999"/>
              </a:solidFill>
            </a:endParaRPr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4"/>
          <p:cNvSpPr txBox="1"/>
          <p:nvPr/>
        </p:nvSpPr>
        <p:spPr>
          <a:xfrm>
            <a:off x="1430516" y="340330"/>
            <a:ext cx="7350302" cy="636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A0DC"/>
              </a:buClr>
              <a:buSzPts val="2200"/>
              <a:buFont typeface="Roboto"/>
              <a:buNone/>
            </a:pPr>
            <a:r>
              <a:rPr lang="es-US" sz="2200" b="1" i="0" u="none" strike="noStrike" cap="none" baseline="0" dirty="0">
                <a:solidFill>
                  <a:srgbClr val="00A0DC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Roboto"/>
                <a:ea typeface="Roboto"/>
                <a:cs typeface="Roboto"/>
              </a:rPr>
              <a:t>Avances en el mapeo del fondo marino</a:t>
            </a:r>
            <a:endParaRPr dirty="0"/>
          </a:p>
        </p:txBody>
      </p:sp>
      <p:pic>
        <p:nvPicPr>
          <p:cNvPr id="74" name="Google Shape;74;p4" descr="MP4, 1280x720 @30 FPS  Download: http://go.usa.gov/3kkSe&#10;NOAA survey ships use multibeam sonar to measure the depth of the sea floor. These depth measurements are then used to create and update nautical charts to support safe navigation. &#10;In general, red is used to show shallow depths and blue or purple for deeper depths." title="NOAA ocean charting operations - multibeam animation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60988" y="1155200"/>
            <a:ext cx="6222025" cy="3499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5"/>
          <p:cNvSpPr txBox="1"/>
          <p:nvPr/>
        </p:nvSpPr>
        <p:spPr>
          <a:xfrm>
            <a:off x="1430516" y="340330"/>
            <a:ext cx="7350302" cy="11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A0DC"/>
              </a:buClr>
              <a:buSzPts val="2200"/>
              <a:buFont typeface="Roboto"/>
              <a:buNone/>
            </a:pPr>
            <a:r>
              <a:rPr lang="es-US" sz="2200" b="1" i="0" u="none" strike="noStrike" cap="none" baseline="0" dirty="0">
                <a:solidFill>
                  <a:srgbClr val="00A0DC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Roboto"/>
                <a:ea typeface="Roboto"/>
                <a:cs typeface="Roboto"/>
              </a:rPr>
              <a:t>Mapas húmedos: Introducción</a:t>
            </a:r>
            <a:endParaRPr dirty="0"/>
          </a:p>
        </p:txBody>
      </p:sp>
      <p:pic>
        <p:nvPicPr>
          <p:cNvPr id="80" name="Google Shape;80;p5"/>
          <p:cNvPicPr preferRelativeResize="0"/>
          <p:nvPr/>
        </p:nvPicPr>
        <p:blipFill>
          <a:blip r:embed="rId3"/>
          <a:srcRect/>
          <a:stretch/>
        </p:blipFill>
        <p:spPr>
          <a:xfrm>
            <a:off x="2734162" y="1119918"/>
            <a:ext cx="3675676" cy="36710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6"/>
          <p:cNvSpPr txBox="1"/>
          <p:nvPr/>
        </p:nvSpPr>
        <p:spPr>
          <a:xfrm>
            <a:off x="1430516" y="340330"/>
            <a:ext cx="7350302" cy="11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A0DC"/>
              </a:buClr>
              <a:buSzPts val="2200"/>
              <a:buFont typeface="Roboto"/>
              <a:buNone/>
            </a:pPr>
            <a:r>
              <a:rPr lang="es-US" sz="2200" b="1" i="0" u="none" strike="noStrike" cap="none" baseline="0" dirty="0">
                <a:solidFill>
                  <a:srgbClr val="00A0DC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Roboto"/>
                <a:ea typeface="Roboto"/>
                <a:cs typeface="Roboto"/>
              </a:rPr>
              <a:t>Mapas húmedos: Materiales</a:t>
            </a:r>
            <a:endParaRPr dirty="0"/>
          </a:p>
        </p:txBody>
      </p:sp>
      <p:pic>
        <p:nvPicPr>
          <p:cNvPr id="86" name="Google Shape;86;p6" descr="Google Shape;170;p27"/>
          <p:cNvPicPr preferRelativeResize="0"/>
          <p:nvPr/>
        </p:nvPicPr>
        <p:blipFill>
          <a:blip r:embed="rId3">
            <a:alphaModFix/>
          </a:blip>
          <a:srcRect l="16652" r="22281"/>
          <a:stretch>
            <a:fillRect/>
          </a:stretch>
        </p:blipFill>
        <p:spPr>
          <a:xfrm rot="10800000">
            <a:off x="473951" y="1334477"/>
            <a:ext cx="1262589" cy="155072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6" descr="Google Shape;171;p27"/>
          <p:cNvPicPr preferRelativeResize="0"/>
          <p:nvPr/>
        </p:nvPicPr>
        <p:blipFill>
          <a:blip r:embed="rId4">
            <a:alphaModFix/>
          </a:blip>
          <a:srcRect l="5220" t="5695" r="3829" b="13056"/>
          <a:stretch>
            <a:fillRect/>
          </a:stretch>
        </p:blipFill>
        <p:spPr>
          <a:xfrm>
            <a:off x="295685" y="2926611"/>
            <a:ext cx="1619331" cy="1803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6" descr="Google Shape;172;p27"/>
          <p:cNvPicPr preferRelativeResize="0"/>
          <p:nvPr/>
        </p:nvPicPr>
        <p:blipFill>
          <a:blip r:embed="rId5">
            <a:alphaModFix/>
          </a:blip>
          <a:srcRect l="8612" r="4657" b="5150"/>
          <a:stretch>
            <a:fillRect/>
          </a:stretch>
        </p:blipFill>
        <p:spPr>
          <a:xfrm>
            <a:off x="4914575" y="1516925"/>
            <a:ext cx="2224974" cy="2541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6" descr="Google Shape;175;p27"/>
          <p:cNvPicPr preferRelativeResize="0"/>
          <p:nvPr/>
        </p:nvPicPr>
        <p:blipFill>
          <a:blip r:embed="rId6">
            <a:alphaModFix/>
          </a:blip>
          <a:srcRect t="10477" b="7602"/>
          <a:stretch>
            <a:fillRect/>
          </a:stretch>
        </p:blipFill>
        <p:spPr>
          <a:xfrm>
            <a:off x="1948025" y="1380550"/>
            <a:ext cx="1667375" cy="136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6" descr="Google Shape;177;p2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0800000">
            <a:off x="2242762" y="3330539"/>
            <a:ext cx="1155450" cy="1092878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6" title="File:Adhesive tapes clear.JPG - Wikimedia Commons"/>
          <p:cNvPicPr preferRelativeResize="0"/>
          <p:nvPr/>
        </p:nvPicPr>
        <p:blipFill>
          <a:blip r:embed="rId8">
            <a:alphaModFix/>
          </a:blip>
          <a:srcRect l="6905" t="8749" r="7835" b="13544"/>
          <a:stretch>
            <a:fillRect/>
          </a:stretch>
        </p:blipFill>
        <p:spPr>
          <a:xfrm>
            <a:off x="3687261" y="1649345"/>
            <a:ext cx="1155451" cy="92097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2" name="Google Shape;92;p6"/>
          <p:cNvGrpSpPr/>
          <p:nvPr/>
        </p:nvGrpSpPr>
        <p:grpSpPr>
          <a:xfrm>
            <a:off x="3725958" y="3053150"/>
            <a:ext cx="726390" cy="1550581"/>
            <a:chOff x="2250903" y="856363"/>
            <a:chExt cx="2090933" cy="3837123"/>
          </a:xfrm>
        </p:grpSpPr>
        <p:pic>
          <p:nvPicPr>
            <p:cNvPr id="93" name="Google Shape;93;p6"/>
            <p:cNvPicPr preferRelativeResize="0"/>
            <p:nvPr/>
          </p:nvPicPr>
          <p:blipFill>
            <a:blip r:embed="rId9">
              <a:alphaModFix/>
            </a:blip>
            <a:srcRect l="1683" r="90527"/>
            <a:stretch>
              <a:fillRect/>
            </a:stretch>
          </p:blipFill>
          <p:spPr>
            <a:xfrm>
              <a:off x="3945012" y="872512"/>
              <a:ext cx="396824" cy="38209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4" name="Google Shape;94;p6"/>
            <p:cNvPicPr preferRelativeResize="0"/>
            <p:nvPr/>
          </p:nvPicPr>
          <p:blipFill>
            <a:blip r:embed="rId9">
              <a:alphaModFix/>
            </a:blip>
            <a:srcRect l="83301" r="9658"/>
            <a:stretch>
              <a:fillRect/>
            </a:stretch>
          </p:blipFill>
          <p:spPr>
            <a:xfrm>
              <a:off x="3616862" y="864869"/>
              <a:ext cx="358676" cy="38209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5" name="Google Shape;95;p6"/>
            <p:cNvPicPr preferRelativeResize="0"/>
            <p:nvPr/>
          </p:nvPicPr>
          <p:blipFill>
            <a:blip r:embed="rId9">
              <a:alphaModFix/>
            </a:blip>
            <a:srcRect l="70423" r="23285"/>
            <a:stretch>
              <a:fillRect/>
            </a:stretch>
          </p:blipFill>
          <p:spPr>
            <a:xfrm>
              <a:off x="3281104" y="856363"/>
              <a:ext cx="320500" cy="38209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6" name="Google Shape;96;p6"/>
            <p:cNvPicPr preferRelativeResize="0"/>
            <p:nvPr/>
          </p:nvPicPr>
          <p:blipFill>
            <a:blip r:embed="rId9">
              <a:alphaModFix/>
            </a:blip>
            <a:srcRect l="63536" r="30172"/>
            <a:stretch>
              <a:fillRect/>
            </a:stretch>
          </p:blipFill>
          <p:spPr>
            <a:xfrm>
              <a:off x="2930073" y="856363"/>
              <a:ext cx="320500" cy="38209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" name="Google Shape;97;p6"/>
            <p:cNvPicPr preferRelativeResize="0"/>
            <p:nvPr/>
          </p:nvPicPr>
          <p:blipFill>
            <a:blip r:embed="rId9">
              <a:alphaModFix/>
            </a:blip>
            <a:srcRect l="56868" r="36840"/>
            <a:stretch>
              <a:fillRect/>
            </a:stretch>
          </p:blipFill>
          <p:spPr>
            <a:xfrm>
              <a:off x="2609563" y="856363"/>
              <a:ext cx="320500" cy="38209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8" name="Google Shape;98;p6"/>
            <p:cNvPicPr preferRelativeResize="0"/>
            <p:nvPr/>
          </p:nvPicPr>
          <p:blipFill>
            <a:blip r:embed="rId9">
              <a:alphaModFix/>
            </a:blip>
            <a:srcRect l="49487" r="43472"/>
            <a:stretch>
              <a:fillRect/>
            </a:stretch>
          </p:blipFill>
          <p:spPr>
            <a:xfrm>
              <a:off x="2250903" y="856363"/>
              <a:ext cx="358676" cy="382097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99" name="Google Shape;99;p6"/>
          <p:cNvPicPr preferRelativeResize="0"/>
          <p:nvPr/>
        </p:nvPicPr>
        <p:blipFill>
          <a:blip r:embed="rId10">
            <a:alphaModFix/>
          </a:blip>
          <a:srcRect l="15806" t="5523" r="12800" b="2412"/>
          <a:stretch>
            <a:fillRect/>
          </a:stretch>
        </p:blipFill>
        <p:spPr>
          <a:xfrm>
            <a:off x="7081850" y="1439400"/>
            <a:ext cx="1854401" cy="309360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87968FF8-DE56-EE4A-9EEB-F7182F63DF64}"/>
              </a:ext>
            </a:extLst>
          </p:cNvPr>
          <p:cNvSpPr/>
          <p:nvPr/>
        </p:nvSpPr>
        <p:spPr>
          <a:xfrm>
            <a:off x="4942508" y="3155954"/>
            <a:ext cx="69250" cy="328846"/>
          </a:xfrm>
          <a:prstGeom prst="rect">
            <a:avLst/>
          </a:prstGeom>
          <a:solidFill>
            <a:schemeClr val="bg1"/>
          </a:solidFill>
        </p:spPr>
        <p:txBody>
          <a:bodyPr vert="vert270" wrap="square" lIns="0" tIns="0" rIns="0" bIns="0">
            <a:spAutoFit/>
          </a:bodyPr>
          <a:lstStyle/>
          <a:p>
            <a:pPr indent="0" algn="ctr"/>
            <a:r>
              <a:rPr lang="es-US" sz="450" b="1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"/>
                <a:ea typeface="Arial"/>
                <a:cs typeface="Arial"/>
              </a:rPr>
              <a:t>FILAS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741E1E10-820D-7F7D-194A-857023C8FEAD}"/>
              </a:ext>
            </a:extLst>
          </p:cNvPr>
          <p:cNvSpPr/>
          <p:nvPr/>
        </p:nvSpPr>
        <p:spPr>
          <a:xfrm>
            <a:off x="5041501" y="1628903"/>
            <a:ext cx="1911096" cy="182880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>
            <a:spAutoFit/>
          </a:bodyPr>
          <a:lstStyle/>
          <a:p>
            <a:pPr indent="0" algn="ctr"/>
            <a:r>
              <a:rPr lang="es-US" sz="400" b="1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"/>
                <a:ea typeface="Arial"/>
                <a:cs typeface="Arial"/>
              </a:rPr>
              <a:t>Hoja de datos del grupo de simulación de mapeo</a:t>
            </a:r>
          </a:p>
          <a:p>
            <a:pPr indent="0" algn="ctr"/>
            <a:r>
              <a:rPr lang="es-US" sz="4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"/>
                <a:ea typeface="Arial"/>
                <a:cs typeface="Arial"/>
              </a:rPr>
              <a:t>Usa esta hoja para registrar todos tus datos de mapeo para las filas 1-9 y las columnas A-H.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019D004C-1FDA-3EF6-8363-A1B7EAC940BD}"/>
              </a:ext>
            </a:extLst>
          </p:cNvPr>
          <p:cNvSpPr/>
          <p:nvPr/>
        </p:nvSpPr>
        <p:spPr>
          <a:xfrm>
            <a:off x="4898445" y="1818767"/>
            <a:ext cx="2289224" cy="124968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>
            <a:noAutofit/>
          </a:bodyPr>
          <a:lstStyle/>
          <a:p>
            <a:pPr indent="0">
              <a:tabLst>
                <a:tab pos="1436688" algn="l"/>
                <a:tab pos="2152650" algn="l"/>
              </a:tabLst>
            </a:pPr>
            <a:r>
              <a:rPr lang="es-US" sz="4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"/>
                <a:ea typeface="Arial"/>
                <a:cs typeface="Arial"/>
              </a:rPr>
              <a:t>Nombres de los miembros: </a:t>
            </a:r>
            <a:r>
              <a:rPr lang="es-US" sz="400" b="0" i="0" u="sng" strike="noStrike" cap="none" baseline="0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</a:rPr>
              <a:t>	</a:t>
            </a:r>
            <a:r>
              <a:rPr lang="es-US" sz="4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"/>
                <a:ea typeface="Arial"/>
                <a:cs typeface="Arial"/>
              </a:rPr>
              <a:t>   ¿Qué caja tienes?</a:t>
            </a:r>
            <a:r>
              <a:rPr lang="es-US" sz="400" b="0" i="0" u="sng" strike="noStrike" cap="none" baseline="0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</a:rPr>
              <a:t>	_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77FB05A3-8518-612C-F6A9-49FAD4F44B85}"/>
              </a:ext>
            </a:extLst>
          </p:cNvPr>
          <p:cNvSpPr/>
          <p:nvPr/>
        </p:nvSpPr>
        <p:spPr>
          <a:xfrm>
            <a:off x="5644318" y="2140757"/>
            <a:ext cx="820120" cy="6858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/>
          <a:p>
            <a:pPr indent="0" algn="ctr"/>
            <a:r>
              <a:rPr lang="es-US" sz="450" b="1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"/>
                <a:ea typeface="Arial"/>
                <a:cs typeface="Arial"/>
              </a:rPr>
              <a:t>COLUMNAS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F3C0E5C6-7E0A-5481-6AD7-B4B951F21FE7}"/>
              </a:ext>
            </a:extLst>
          </p:cNvPr>
          <p:cNvSpPr/>
          <p:nvPr/>
        </p:nvSpPr>
        <p:spPr>
          <a:xfrm>
            <a:off x="7510654" y="4379057"/>
            <a:ext cx="990836" cy="6096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/>
          <a:p>
            <a:pPr indent="0" algn="ctr"/>
            <a:r>
              <a:rPr lang="es-US" sz="400" b="1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"/>
                <a:ea typeface="Arial"/>
                <a:cs typeface="Arial"/>
              </a:rPr>
              <a:t>COLUMNA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023964CE-4532-CB81-AA00-AE069C06D00C}"/>
              </a:ext>
            </a:extLst>
          </p:cNvPr>
          <p:cNvSpPr/>
          <p:nvPr/>
        </p:nvSpPr>
        <p:spPr>
          <a:xfrm>
            <a:off x="7141099" y="2478910"/>
            <a:ext cx="60960" cy="1241193"/>
          </a:xfrm>
          <a:prstGeom prst="rect">
            <a:avLst/>
          </a:prstGeom>
          <a:solidFill>
            <a:schemeClr val="bg1"/>
          </a:solidFill>
        </p:spPr>
        <p:txBody>
          <a:bodyPr vert="vert270" wrap="square" lIns="0" tIns="0" rIns="0" bIns="0">
            <a:spAutoFit/>
          </a:bodyPr>
          <a:lstStyle/>
          <a:p>
            <a:pPr indent="0" algn="ctr"/>
            <a:r>
              <a:rPr lang="es-US" sz="400" b="1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"/>
                <a:ea typeface="Arial"/>
                <a:cs typeface="Arial"/>
              </a:rPr>
              <a:t>PROFUNDIDAD (Metros)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85F38718-5808-C5B4-3494-4AAFEB3C3D24}"/>
              </a:ext>
            </a:extLst>
          </p:cNvPr>
          <p:cNvSpPr/>
          <p:nvPr/>
        </p:nvSpPr>
        <p:spPr>
          <a:xfrm>
            <a:off x="7157152" y="2170234"/>
            <a:ext cx="53340" cy="124968"/>
          </a:xfrm>
          <a:prstGeom prst="rect">
            <a:avLst/>
          </a:prstGeom>
          <a:solidFill>
            <a:schemeClr val="bg1"/>
          </a:solidFill>
        </p:spPr>
        <p:txBody>
          <a:bodyPr vert="vert270" wrap="square" lIns="0" tIns="0" rIns="0" bIns="0">
            <a:spAutoFit/>
          </a:bodyPr>
          <a:lstStyle/>
          <a:p>
            <a:pPr indent="0" algn="ctr"/>
            <a:r>
              <a:rPr lang="es-US" sz="350" b="1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"/>
                <a:ea typeface="Arial"/>
                <a:cs typeface="Arial"/>
              </a:rPr>
              <a:t>FILA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FD64E2D2-F97A-C7DC-6644-B18664B8464F}"/>
              </a:ext>
            </a:extLst>
          </p:cNvPr>
          <p:cNvSpPr/>
          <p:nvPr/>
        </p:nvSpPr>
        <p:spPr>
          <a:xfrm>
            <a:off x="7505891" y="1937110"/>
            <a:ext cx="1150733" cy="5334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/>
          <a:p>
            <a:pPr indent="0" algn="ctr"/>
            <a:r>
              <a:rPr lang="es-US" sz="350" b="1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"/>
                <a:ea typeface="Arial"/>
                <a:cs typeface="Arial"/>
              </a:rPr>
              <a:t>COLUMNAS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E45641B2-27E1-757E-D061-B5474B0CC535}"/>
              </a:ext>
            </a:extLst>
          </p:cNvPr>
          <p:cNvSpPr/>
          <p:nvPr/>
        </p:nvSpPr>
        <p:spPr>
          <a:xfrm>
            <a:off x="7337680" y="1489119"/>
            <a:ext cx="1262590" cy="5334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/>
          <a:p>
            <a:pPr indent="0" algn="ctr"/>
            <a:r>
              <a:rPr lang="es-US" sz="350" b="1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"/>
                <a:ea typeface="Arial"/>
                <a:cs typeface="Arial"/>
              </a:rPr>
              <a:t>Hoja gráfica de datos de profundidad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1EA8A74B-DA22-3B2F-EC71-0912276BAE07}"/>
              </a:ext>
            </a:extLst>
          </p:cNvPr>
          <p:cNvSpPr/>
          <p:nvPr/>
        </p:nvSpPr>
        <p:spPr>
          <a:xfrm>
            <a:off x="7250983" y="1570445"/>
            <a:ext cx="1419067" cy="1384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/>
          <a:p>
            <a:pPr indent="0" algn="ctr"/>
            <a:r>
              <a:rPr lang="es-US" sz="3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"/>
                <a:ea typeface="Arial"/>
                <a:cs typeface="Arial"/>
              </a:rPr>
              <a:t>Antes de empezar a representar gráficamente los datos, colorea primero toda la cuadrícula de abajo como si fuera un arcoíris utilizando la clave de profundidad de color que se proporciona a continuación.</a:t>
            </a:r>
          </a:p>
        </p:txBody>
      </p:sp>
      <p:graphicFrame>
        <p:nvGraphicFramePr>
          <p:cNvPr id="12" name="表格 11">
            <a:extLst>
              <a:ext uri="{FF2B5EF4-FFF2-40B4-BE49-F238E27FC236}">
                <a16:creationId xmlns:a16="http://schemas.microsoft.com/office/drawing/2014/main" id="{76D58CBC-66F2-A341-17A0-5FD29D8BFB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7537106"/>
              </p:ext>
            </p:extLst>
          </p:nvPr>
        </p:nvGraphicFramePr>
        <p:xfrm>
          <a:off x="7279291" y="1706338"/>
          <a:ext cx="1597152" cy="188976"/>
        </p:xfrm>
        <a:graphic>
          <a:graphicData uri="http://schemas.openxmlformats.org/drawingml/2006/table">
            <a:tbl>
              <a:tblPr/>
              <a:tblGrid>
                <a:gridCol w="7598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73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4008">
                <a:tc>
                  <a:txBody>
                    <a:bodyPr/>
                    <a:lstStyle/>
                    <a:p>
                      <a:pPr marL="0" indent="0" algn="l"/>
                      <a:r>
                        <a:rPr lang="es-US" sz="300" b="1" i="0" u="none" strike="noStrike" cap="none" baseline="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prstClr val="black">
                                <a:alpha val="0"/>
                              </a:prstClr>
                            </a:solidFill>
                          </a:uFill>
                          <a:latin typeface="Arial"/>
                          <a:ea typeface="Arial"/>
                          <a:cs typeface="Arial"/>
                        </a:rPr>
                        <a:t>Profundidad 0-3 = </a:t>
                      </a:r>
                      <a:r>
                        <a:rPr lang="es-US" sz="300" b="1" i="0" u="none" strike="noStrike" cap="none" baseline="0" dirty="0">
                          <a:solidFill>
                            <a:srgbClr val="C15D6B"/>
                          </a:solidFill>
                          <a:effectLst/>
                          <a:uFill>
                            <a:solidFill>
                              <a:prstClr val="black">
                                <a:alpha val="0"/>
                              </a:prstClr>
                            </a:solidFill>
                          </a:uFill>
                          <a:latin typeface="Arial"/>
                          <a:ea typeface="Arial"/>
                          <a:cs typeface="Arial"/>
                        </a:rPr>
                        <a:t>ROJO (0-300 M)</a:t>
                      </a:r>
                    </a:p>
                  </a:txBody>
                  <a:tcPr marL="0" marR="0" marT="0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/>
                      <a:r>
                        <a:rPr lang="es-US" sz="300" b="1" i="0" u="none" strike="noStrike" cap="none" baseline="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prstClr val="black">
                                <a:alpha val="0"/>
                              </a:prstClr>
                            </a:solidFill>
                          </a:uFill>
                          <a:latin typeface="Arial"/>
                          <a:ea typeface="Arial"/>
                          <a:cs typeface="Arial"/>
                        </a:rPr>
                        <a:t>Profundidad 3-6 = </a:t>
                      </a:r>
                      <a:r>
                        <a:rPr lang="es-US" sz="300" b="1" i="0" u="none" strike="noStrike" cap="none" baseline="0" dirty="0">
                          <a:solidFill>
                            <a:srgbClr val="EFC26F"/>
                          </a:solidFill>
                          <a:effectLst/>
                          <a:uFill>
                            <a:solidFill>
                              <a:prstClr val="black">
                                <a:alpha val="0"/>
                              </a:prstClr>
                            </a:solidFill>
                          </a:uFill>
                          <a:latin typeface="Arial"/>
                          <a:ea typeface="Arial"/>
                          <a:cs typeface="Arial"/>
                        </a:rPr>
                        <a:t>NARANJA (300-600 M)</a:t>
                      </a:r>
                    </a:p>
                  </a:txBody>
                  <a:tcPr marL="0" marR="0" marT="0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912">
                <a:tc>
                  <a:txBody>
                    <a:bodyPr/>
                    <a:lstStyle/>
                    <a:p>
                      <a:pPr marL="0" indent="0" algn="l"/>
                      <a:r>
                        <a:rPr lang="es-US" sz="300" b="1" i="0" u="none" strike="noStrike" cap="none" baseline="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prstClr val="black">
                                <a:alpha val="0"/>
                              </a:prstClr>
                            </a:solidFill>
                          </a:uFill>
                          <a:latin typeface="Arial"/>
                          <a:ea typeface="Arial"/>
                          <a:cs typeface="Arial"/>
                        </a:rPr>
                        <a:t>Profundidad 6-9 = </a:t>
                      </a:r>
                      <a:r>
                        <a:rPr lang="es-US" sz="300" b="1" i="0" u="none" strike="noStrike" cap="none" baseline="0" dirty="0">
                          <a:solidFill>
                            <a:srgbClr val="F6C332"/>
                          </a:solidFill>
                          <a:effectLst/>
                          <a:uFill>
                            <a:solidFill>
                              <a:prstClr val="black">
                                <a:alpha val="0"/>
                              </a:prstClr>
                            </a:solidFill>
                          </a:uFill>
                          <a:latin typeface="Arial"/>
                          <a:ea typeface="Arial"/>
                          <a:cs typeface="Arial"/>
                        </a:rPr>
                        <a:t>AMARILLO (600-900 M)</a:t>
                      </a:r>
                    </a:p>
                  </a:txBody>
                  <a:tcPr marL="0" marR="0" marT="0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/>
                      <a:r>
                        <a:rPr lang="es-US" sz="300" b="1" i="0" u="none" strike="noStrike" cap="none" baseline="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prstClr val="black">
                                <a:alpha val="0"/>
                              </a:prstClr>
                            </a:solidFill>
                          </a:uFill>
                          <a:latin typeface="Arial"/>
                          <a:ea typeface="Arial"/>
                          <a:cs typeface="Arial"/>
                        </a:rPr>
                        <a:t>Profundidad 9-12 = </a:t>
                      </a:r>
                      <a:r>
                        <a:rPr lang="es-US" sz="300" b="1" i="0" u="none" strike="noStrike" cap="none" baseline="0" dirty="0">
                          <a:solidFill>
                            <a:srgbClr val="778E50"/>
                          </a:solidFill>
                          <a:effectLst/>
                          <a:uFill>
                            <a:solidFill>
                              <a:prstClr val="black">
                                <a:alpha val="0"/>
                              </a:prstClr>
                            </a:solidFill>
                          </a:uFill>
                          <a:latin typeface="Arial"/>
                          <a:ea typeface="Arial"/>
                          <a:cs typeface="Arial"/>
                        </a:rPr>
                        <a:t>VERDE </a:t>
                      </a:r>
                      <a:r>
                        <a:rPr lang="es-US" sz="300" b="1" i="0" u="none" strike="noStrike" cap="none" baseline="0" dirty="0">
                          <a:solidFill>
                            <a:srgbClr val="94A46C"/>
                          </a:solidFill>
                          <a:effectLst/>
                          <a:uFill>
                            <a:solidFill>
                              <a:prstClr val="black">
                                <a:alpha val="0"/>
                              </a:prstClr>
                            </a:solidFill>
                          </a:uFill>
                          <a:latin typeface="Arial"/>
                          <a:ea typeface="Arial"/>
                          <a:cs typeface="Arial"/>
                        </a:rPr>
                        <a:t>(900-1200 M)</a:t>
                      </a:r>
                    </a:p>
                  </a:txBody>
                  <a:tcPr marL="0" marR="0" marT="0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056">
                <a:tc>
                  <a:txBody>
                    <a:bodyPr/>
                    <a:lstStyle/>
                    <a:p>
                      <a:pPr marL="0" indent="0" algn="l"/>
                      <a:r>
                        <a:rPr lang="es-US" sz="300" b="1" i="0" u="none" strike="noStrike" cap="none" baseline="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prstClr val="black">
                                <a:alpha val="0"/>
                              </a:prstClr>
                            </a:solidFill>
                          </a:uFill>
                          <a:latin typeface="Arial"/>
                          <a:ea typeface="Arial"/>
                          <a:cs typeface="Arial"/>
                        </a:rPr>
                        <a:t>Profundidad 12-15 = </a:t>
                      </a:r>
                      <a:r>
                        <a:rPr lang="es-US" sz="300" b="1" i="0" u="none" strike="noStrike" cap="none" baseline="0" dirty="0">
                          <a:solidFill>
                            <a:srgbClr val="45ADCF"/>
                          </a:solidFill>
                          <a:effectLst/>
                          <a:uFill>
                            <a:solidFill>
                              <a:prstClr val="black">
                                <a:alpha val="0"/>
                              </a:prstClr>
                            </a:solidFill>
                          </a:uFill>
                          <a:latin typeface="Arial"/>
                          <a:ea typeface="Arial"/>
                          <a:cs typeface="Arial"/>
                        </a:rPr>
                        <a:t>AZUL (1200-1500 M)</a:t>
                      </a:r>
                    </a:p>
                  </a:txBody>
                  <a:tcPr marL="0" marR="0" marT="0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/>
                      <a:r>
                        <a:rPr lang="es-US" sz="300" b="1" i="0" u="none" strike="noStrike" cap="none" baseline="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prstClr val="black">
                                <a:alpha val="0"/>
                              </a:prstClr>
                            </a:solidFill>
                          </a:uFill>
                          <a:latin typeface="Arial"/>
                          <a:ea typeface="Arial"/>
                          <a:cs typeface="Arial"/>
                        </a:rPr>
                        <a:t>Profundidad 15-18 = </a:t>
                      </a:r>
                      <a:r>
                        <a:rPr lang="es-US" sz="300" b="1" i="0" u="none" strike="noStrike" cap="none" baseline="0" dirty="0">
                          <a:solidFill>
                            <a:srgbClr val="6F338A"/>
                          </a:solidFill>
                          <a:effectLst/>
                          <a:uFill>
                            <a:solidFill>
                              <a:prstClr val="black">
                                <a:alpha val="0"/>
                              </a:prstClr>
                            </a:solidFill>
                          </a:uFill>
                          <a:latin typeface="Arial"/>
                          <a:ea typeface="Arial"/>
                          <a:cs typeface="Arial"/>
                        </a:rPr>
                        <a:t>VIOLETA (1500-1800 M)</a:t>
                      </a:r>
                    </a:p>
                  </a:txBody>
                  <a:tcPr marL="0" marR="0" marT="0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7" name="矩形 16">
            <a:extLst>
              <a:ext uri="{FF2B5EF4-FFF2-40B4-BE49-F238E27FC236}">
                <a16:creationId xmlns:a16="http://schemas.microsoft.com/office/drawing/2014/main" id="{DB853213-66CE-7645-D405-DAA9F24FC838}"/>
              </a:ext>
            </a:extLst>
          </p:cNvPr>
          <p:cNvSpPr/>
          <p:nvPr/>
        </p:nvSpPr>
        <p:spPr>
          <a:xfrm>
            <a:off x="6811974" y="4445627"/>
            <a:ext cx="424290" cy="4572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/>
          <a:p>
            <a:pPr indent="0" algn="r"/>
            <a:r>
              <a:rPr lang="es-US" sz="3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"/>
                <a:ea typeface="Arial"/>
                <a:cs typeface="Arial"/>
              </a:rPr>
              <a:t>Plegar</a:t>
            </a:r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7"/>
          <p:cNvSpPr txBox="1"/>
          <p:nvPr/>
        </p:nvSpPr>
        <p:spPr>
          <a:xfrm>
            <a:off x="1430516" y="340330"/>
            <a:ext cx="7350302" cy="11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A0DC"/>
              </a:buClr>
              <a:buSzPts val="2200"/>
              <a:buFont typeface="Roboto"/>
              <a:buNone/>
            </a:pPr>
            <a:r>
              <a:rPr lang="es-US" sz="2200" b="1" i="0" u="none" strike="noStrike" cap="none" baseline="0" dirty="0">
                <a:solidFill>
                  <a:srgbClr val="00A0DC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Roboto"/>
                <a:ea typeface="Roboto"/>
                <a:cs typeface="Roboto"/>
              </a:rPr>
              <a:t>Mapas húmedos: Procedimiento de aprendizaje</a:t>
            </a:r>
            <a:endParaRPr dirty="0"/>
          </a:p>
        </p:txBody>
      </p:sp>
      <p:pic>
        <p:nvPicPr>
          <p:cNvPr id="105" name="Google Shape;105;p7" descr="Google Shape;186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66641" y="2353756"/>
            <a:ext cx="4878052" cy="2488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7" descr="Google Shape;187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53404" y="1272968"/>
            <a:ext cx="377125" cy="3532285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7"/>
          <p:cNvSpPr txBox="1"/>
          <p:nvPr/>
        </p:nvSpPr>
        <p:spPr>
          <a:xfrm>
            <a:off x="1507137" y="1177156"/>
            <a:ext cx="7350301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600"/>
              <a:buFont typeface="Roboto"/>
              <a:buNone/>
            </a:pPr>
            <a:r>
              <a:rPr lang="es-US" sz="18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Roboto"/>
                <a:ea typeface="Roboto"/>
                <a:cs typeface="Roboto"/>
              </a:rPr>
              <a:t>¿Qué representan los lápices/varillas de madera? </a:t>
            </a:r>
            <a:endParaRPr sz="1800" i="0" u="none" strike="noStrike" cap="none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600"/>
              <a:buFont typeface="Roboto"/>
              <a:buNone/>
            </a:pPr>
            <a:endParaRPr sz="1800" dirty="0"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600"/>
              <a:buFont typeface="Roboto"/>
              <a:buNone/>
            </a:pPr>
            <a:r>
              <a:rPr lang="es-US" sz="18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Roboto"/>
                <a:ea typeface="Roboto"/>
                <a:cs typeface="Roboto"/>
              </a:rPr>
              <a:t>¿De qué manera debe insertar los lápices/varillas en la caja? ¿Por qué?</a:t>
            </a:r>
            <a:endParaRPr sz="1800" dirty="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  <p:cond evt="onBegin" delay="0">
                          <p:tn val="6"/>
                        </p:cond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8"/>
          <p:cNvSpPr txBox="1"/>
          <p:nvPr/>
        </p:nvSpPr>
        <p:spPr>
          <a:xfrm>
            <a:off x="1430516" y="340330"/>
            <a:ext cx="7350302" cy="11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A0DC"/>
              </a:buClr>
              <a:buSzPts val="2200"/>
              <a:buFont typeface="Roboto"/>
              <a:buNone/>
            </a:pPr>
            <a:r>
              <a:rPr lang="es-US" sz="2200" b="1" i="0" u="none" strike="noStrike" cap="none" baseline="0" dirty="0">
                <a:solidFill>
                  <a:srgbClr val="00A0DC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Roboto"/>
                <a:ea typeface="Roboto"/>
                <a:cs typeface="Roboto"/>
              </a:rPr>
              <a:t>Mapas húmedos: Procedimiento de aprendizaje</a:t>
            </a:r>
            <a:endParaRPr dirty="0"/>
          </a:p>
        </p:txBody>
      </p:sp>
      <p:grpSp>
        <p:nvGrpSpPr>
          <p:cNvPr id="113" name="Google Shape;113;p8"/>
          <p:cNvGrpSpPr/>
          <p:nvPr/>
        </p:nvGrpSpPr>
        <p:grpSpPr>
          <a:xfrm>
            <a:off x="4988202" y="1091761"/>
            <a:ext cx="2197689" cy="3720578"/>
            <a:chOff x="0" y="-1"/>
            <a:chExt cx="2197687" cy="3720577"/>
          </a:xfrm>
        </p:grpSpPr>
        <p:pic>
          <p:nvPicPr>
            <p:cNvPr id="114" name="Google Shape;114;p8" descr="Google Shape;195;p29"/>
            <p:cNvPicPr preferRelativeResize="0"/>
            <p:nvPr/>
          </p:nvPicPr>
          <p:blipFill>
            <a:blip r:embed="rId3">
              <a:alphaModFix/>
            </a:blip>
            <a:srcRect l="35814" t="15623" r="32307" b="6061"/>
            <a:stretch>
              <a:fillRect/>
            </a:stretch>
          </p:blipFill>
          <p:spPr>
            <a:xfrm>
              <a:off x="0" y="-1"/>
              <a:ext cx="2197687" cy="372057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5" name="Google Shape;115;p8"/>
            <p:cNvSpPr/>
            <p:nvPr/>
          </p:nvSpPr>
          <p:spPr>
            <a:xfrm>
              <a:off x="382747" y="2962386"/>
              <a:ext cx="1715229" cy="457108"/>
            </a:xfrm>
            <a:prstGeom prst="rect">
              <a:avLst/>
            </a:prstGeom>
            <a:solidFill>
              <a:srgbClr val="C016B4"/>
            </a:solidFill>
            <a:ln w="25400" cap="flat" cmpd="sng">
              <a:solidFill>
                <a:srgbClr val="395E8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8"/>
            <p:cNvSpPr/>
            <p:nvPr/>
          </p:nvSpPr>
          <p:spPr>
            <a:xfrm>
              <a:off x="382747" y="2487252"/>
              <a:ext cx="1715229" cy="457108"/>
            </a:xfrm>
            <a:prstGeom prst="rect">
              <a:avLst/>
            </a:prstGeom>
            <a:solidFill>
              <a:srgbClr val="538CD5"/>
            </a:solidFill>
            <a:ln w="25400" cap="flat" cmpd="sng">
              <a:solidFill>
                <a:srgbClr val="395E8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382747" y="2012119"/>
              <a:ext cx="1715229" cy="457108"/>
            </a:xfrm>
            <a:prstGeom prst="rect">
              <a:avLst/>
            </a:prstGeom>
            <a:solidFill>
              <a:srgbClr val="00B050"/>
            </a:solidFill>
            <a:ln w="25400" cap="flat" cmpd="sng">
              <a:solidFill>
                <a:srgbClr val="395E8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382747" y="1536985"/>
              <a:ext cx="1715229" cy="457108"/>
            </a:xfrm>
            <a:prstGeom prst="rect">
              <a:avLst/>
            </a:prstGeom>
            <a:solidFill>
              <a:srgbClr val="FFFF00"/>
            </a:solidFill>
            <a:ln w="25400" cap="flat" cmpd="sng">
              <a:solidFill>
                <a:srgbClr val="395E8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8"/>
            <p:cNvSpPr/>
            <p:nvPr/>
          </p:nvSpPr>
          <p:spPr>
            <a:xfrm>
              <a:off x="382747" y="1061851"/>
              <a:ext cx="1715229" cy="457108"/>
            </a:xfrm>
            <a:prstGeom prst="rect">
              <a:avLst/>
            </a:prstGeom>
            <a:solidFill>
              <a:srgbClr val="FF9933"/>
            </a:solidFill>
            <a:ln w="25400" cap="flat" cmpd="sng">
              <a:solidFill>
                <a:srgbClr val="395E8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8"/>
            <p:cNvSpPr/>
            <p:nvPr/>
          </p:nvSpPr>
          <p:spPr>
            <a:xfrm>
              <a:off x="382747" y="586718"/>
              <a:ext cx="1715229" cy="457108"/>
            </a:xfrm>
            <a:prstGeom prst="rect">
              <a:avLst/>
            </a:prstGeom>
            <a:solidFill>
              <a:srgbClr val="FF0000"/>
            </a:solidFill>
            <a:ln w="25400" cap="flat" cmpd="sng">
              <a:solidFill>
                <a:srgbClr val="395E8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21" name="Google Shape;121;p8"/>
          <p:cNvPicPr preferRelativeResize="0"/>
          <p:nvPr/>
        </p:nvPicPr>
        <p:blipFill>
          <a:blip r:embed="rId4">
            <a:alphaModFix/>
          </a:blip>
          <a:srcRect l="15806" t="5523" r="12800" b="2412"/>
          <a:stretch>
            <a:fillRect/>
          </a:stretch>
        </p:blipFill>
        <p:spPr>
          <a:xfrm>
            <a:off x="1930700" y="1156563"/>
            <a:ext cx="2152544" cy="359097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273612DE-9AED-95E2-656B-9BD0EF877766}"/>
              </a:ext>
            </a:extLst>
          </p:cNvPr>
          <p:cNvSpPr/>
          <p:nvPr/>
        </p:nvSpPr>
        <p:spPr>
          <a:xfrm>
            <a:off x="2514729" y="4562093"/>
            <a:ext cx="990836" cy="7620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/>
          <a:p>
            <a:pPr indent="0" algn="ctr"/>
            <a:r>
              <a:rPr lang="es-US" sz="500" b="1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"/>
                <a:ea typeface="Arial"/>
                <a:cs typeface="Arial"/>
              </a:rPr>
              <a:t>COLUMNA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F4D24654-C6D1-E3E5-11A4-04965B6DF08E}"/>
              </a:ext>
            </a:extLst>
          </p:cNvPr>
          <p:cNvSpPr/>
          <p:nvPr/>
        </p:nvSpPr>
        <p:spPr>
          <a:xfrm>
            <a:off x="1991175" y="2461168"/>
            <a:ext cx="76200" cy="1241193"/>
          </a:xfrm>
          <a:prstGeom prst="rect">
            <a:avLst/>
          </a:prstGeom>
          <a:solidFill>
            <a:schemeClr val="bg1"/>
          </a:solidFill>
        </p:spPr>
        <p:txBody>
          <a:bodyPr vert="vert270" wrap="square" lIns="0" tIns="0" rIns="0" bIns="0">
            <a:spAutoFit/>
          </a:bodyPr>
          <a:lstStyle/>
          <a:p>
            <a:pPr indent="0" algn="ctr"/>
            <a:r>
              <a:rPr lang="es-US" sz="500" b="1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"/>
                <a:ea typeface="Arial"/>
                <a:cs typeface="Arial"/>
              </a:rPr>
              <a:t>PROFUNDIDAD (Metros)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846C38FE-DBAB-5DDD-88AC-D6C8EB33E4C7}"/>
              </a:ext>
            </a:extLst>
          </p:cNvPr>
          <p:cNvSpPr/>
          <p:nvPr/>
        </p:nvSpPr>
        <p:spPr>
          <a:xfrm>
            <a:off x="2517110" y="1732284"/>
            <a:ext cx="1150733" cy="6858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/>
          <a:p>
            <a:pPr indent="0" algn="ctr"/>
            <a:r>
              <a:rPr lang="es-US" sz="450" b="1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"/>
                <a:ea typeface="Arial"/>
                <a:cs typeface="Arial"/>
              </a:rPr>
              <a:t>COLUMNAS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CF660118-57B7-F8C7-F485-7CF2AFAD0997}"/>
              </a:ext>
            </a:extLst>
          </p:cNvPr>
          <p:cNvSpPr/>
          <p:nvPr/>
        </p:nvSpPr>
        <p:spPr>
          <a:xfrm>
            <a:off x="2324737" y="1213950"/>
            <a:ext cx="1262590" cy="6096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/>
          <a:p>
            <a:pPr indent="0" algn="ctr"/>
            <a:r>
              <a:rPr lang="es-US" sz="400" b="1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"/>
                <a:ea typeface="Arial"/>
                <a:cs typeface="Arial"/>
              </a:rPr>
              <a:t>Hoja gráfica de datos de profundidad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FABC4F6F-8250-CD28-9526-DA1CC51D63FF}"/>
              </a:ext>
            </a:extLst>
          </p:cNvPr>
          <p:cNvSpPr/>
          <p:nvPr/>
        </p:nvSpPr>
        <p:spPr>
          <a:xfrm>
            <a:off x="2064572" y="1300332"/>
            <a:ext cx="1782315" cy="16158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/>
          <a:p>
            <a:pPr indent="0" algn="ctr"/>
            <a:r>
              <a:rPr lang="es-US" sz="35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"/>
                <a:ea typeface="Arial"/>
                <a:cs typeface="Arial"/>
              </a:rPr>
              <a:t>Antes de empezar a representar gráficamente los datos, colorea primero toda la cuadrícula de abajo como si fuera un arcoíris utilizando la clave de profundidad de color que se proporciona a continuación.</a:t>
            </a:r>
          </a:p>
        </p:txBody>
      </p:sp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46720215-DDD4-C4A6-011F-902F948DB0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9819523"/>
              </p:ext>
            </p:extLst>
          </p:nvPr>
        </p:nvGraphicFramePr>
        <p:xfrm>
          <a:off x="2140850" y="1472462"/>
          <a:ext cx="1836997" cy="188976"/>
        </p:xfrm>
        <a:graphic>
          <a:graphicData uri="http://schemas.openxmlformats.org/drawingml/2006/table">
            <a:tbl>
              <a:tblPr/>
              <a:tblGrid>
                <a:gridCol w="8739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630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4008">
                <a:tc>
                  <a:txBody>
                    <a:bodyPr/>
                    <a:lstStyle/>
                    <a:p>
                      <a:pPr marL="0" indent="0" algn="l"/>
                      <a:r>
                        <a:rPr lang="es-US" sz="300" b="1" i="0" u="none" strike="noStrike" cap="none" baseline="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prstClr val="black">
                                <a:alpha val="0"/>
                              </a:prstClr>
                            </a:solidFill>
                          </a:uFill>
                          <a:latin typeface="Arial"/>
                          <a:ea typeface="Arial"/>
                          <a:cs typeface="Arial"/>
                        </a:rPr>
                        <a:t>Profundidad 0-3 = </a:t>
                      </a:r>
                      <a:r>
                        <a:rPr lang="es-US" sz="300" b="1" i="0" u="none" strike="noStrike" cap="none" baseline="0" dirty="0">
                          <a:solidFill>
                            <a:srgbClr val="C15D6B"/>
                          </a:solidFill>
                          <a:effectLst/>
                          <a:uFill>
                            <a:solidFill>
                              <a:prstClr val="black">
                                <a:alpha val="0"/>
                              </a:prstClr>
                            </a:solidFill>
                          </a:uFill>
                          <a:latin typeface="Arial"/>
                          <a:ea typeface="Arial"/>
                          <a:cs typeface="Arial"/>
                        </a:rPr>
                        <a:t>ROJO (0-300 M)</a:t>
                      </a:r>
                    </a:p>
                  </a:txBody>
                  <a:tcPr marL="0" marR="0" marT="0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/>
                      <a:r>
                        <a:rPr lang="es-US" sz="300" b="1" i="0" u="none" strike="noStrike" cap="none" baseline="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prstClr val="black">
                                <a:alpha val="0"/>
                              </a:prstClr>
                            </a:solidFill>
                          </a:uFill>
                          <a:latin typeface="Arial"/>
                          <a:ea typeface="Arial"/>
                          <a:cs typeface="Arial"/>
                        </a:rPr>
                        <a:t>Profundidad 3-6 = </a:t>
                      </a:r>
                      <a:r>
                        <a:rPr lang="es-US" sz="300" b="1" i="0" u="none" strike="noStrike" cap="none" baseline="0" dirty="0">
                          <a:solidFill>
                            <a:srgbClr val="EFC26F"/>
                          </a:solidFill>
                          <a:effectLst/>
                          <a:uFill>
                            <a:solidFill>
                              <a:prstClr val="black">
                                <a:alpha val="0"/>
                              </a:prstClr>
                            </a:solidFill>
                          </a:uFill>
                          <a:latin typeface="Arial"/>
                          <a:ea typeface="Arial"/>
                          <a:cs typeface="Arial"/>
                        </a:rPr>
                        <a:t>NARANJA (300-600 M)</a:t>
                      </a:r>
                    </a:p>
                  </a:txBody>
                  <a:tcPr marL="0" marR="0" marT="0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912">
                <a:tc>
                  <a:txBody>
                    <a:bodyPr/>
                    <a:lstStyle/>
                    <a:p>
                      <a:pPr marL="0" indent="0" algn="l"/>
                      <a:r>
                        <a:rPr lang="es-US" sz="300" b="1" i="0" u="none" strike="noStrike" cap="none" baseline="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prstClr val="black">
                                <a:alpha val="0"/>
                              </a:prstClr>
                            </a:solidFill>
                          </a:uFill>
                          <a:latin typeface="Arial"/>
                          <a:ea typeface="Arial"/>
                          <a:cs typeface="Arial"/>
                        </a:rPr>
                        <a:t>Profundidad 6-9 = </a:t>
                      </a:r>
                      <a:r>
                        <a:rPr lang="es-US" sz="300" b="1" i="0" u="none" strike="noStrike" cap="none" baseline="0" dirty="0">
                          <a:solidFill>
                            <a:srgbClr val="F6C332"/>
                          </a:solidFill>
                          <a:effectLst/>
                          <a:uFill>
                            <a:solidFill>
                              <a:prstClr val="black">
                                <a:alpha val="0"/>
                              </a:prstClr>
                            </a:solidFill>
                          </a:uFill>
                          <a:latin typeface="Arial"/>
                          <a:ea typeface="Arial"/>
                          <a:cs typeface="Arial"/>
                        </a:rPr>
                        <a:t>AMARILLO (600-900 M)</a:t>
                      </a:r>
                    </a:p>
                  </a:txBody>
                  <a:tcPr marL="0" marR="0" marT="0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/>
                      <a:r>
                        <a:rPr lang="es-US" sz="300" b="1" i="0" u="none" strike="noStrike" cap="none" baseline="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prstClr val="black">
                                <a:alpha val="0"/>
                              </a:prstClr>
                            </a:solidFill>
                          </a:uFill>
                          <a:latin typeface="Arial"/>
                          <a:ea typeface="Arial"/>
                          <a:cs typeface="Arial"/>
                        </a:rPr>
                        <a:t>Profundidad 9-12 = </a:t>
                      </a:r>
                      <a:r>
                        <a:rPr lang="es-US" sz="300" b="1" i="0" u="none" strike="noStrike" cap="none" baseline="0" dirty="0">
                          <a:solidFill>
                            <a:srgbClr val="778E50"/>
                          </a:solidFill>
                          <a:effectLst/>
                          <a:uFill>
                            <a:solidFill>
                              <a:prstClr val="black">
                                <a:alpha val="0"/>
                              </a:prstClr>
                            </a:solidFill>
                          </a:uFill>
                          <a:latin typeface="Arial"/>
                          <a:ea typeface="Arial"/>
                          <a:cs typeface="Arial"/>
                        </a:rPr>
                        <a:t>VERDE </a:t>
                      </a:r>
                      <a:r>
                        <a:rPr lang="es-US" sz="300" b="1" i="0" u="none" strike="noStrike" cap="none" baseline="0" dirty="0">
                          <a:solidFill>
                            <a:srgbClr val="94A46C"/>
                          </a:solidFill>
                          <a:effectLst/>
                          <a:uFill>
                            <a:solidFill>
                              <a:prstClr val="black">
                                <a:alpha val="0"/>
                              </a:prstClr>
                            </a:solidFill>
                          </a:uFill>
                          <a:latin typeface="Arial"/>
                          <a:ea typeface="Arial"/>
                          <a:cs typeface="Arial"/>
                        </a:rPr>
                        <a:t>(900-1200 M)</a:t>
                      </a:r>
                    </a:p>
                  </a:txBody>
                  <a:tcPr marL="0" marR="0" marT="0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056">
                <a:tc>
                  <a:txBody>
                    <a:bodyPr/>
                    <a:lstStyle/>
                    <a:p>
                      <a:pPr marL="0" indent="0" algn="l"/>
                      <a:r>
                        <a:rPr lang="es-US" sz="300" b="1" i="0" u="none" strike="noStrike" cap="none" baseline="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prstClr val="black">
                                <a:alpha val="0"/>
                              </a:prstClr>
                            </a:solidFill>
                          </a:uFill>
                          <a:latin typeface="Arial"/>
                          <a:ea typeface="Arial"/>
                          <a:cs typeface="Arial"/>
                        </a:rPr>
                        <a:t>Profundidad 12-15 = </a:t>
                      </a:r>
                      <a:r>
                        <a:rPr lang="es-US" sz="300" b="1" i="0" u="none" strike="noStrike" cap="none" baseline="0" dirty="0">
                          <a:solidFill>
                            <a:srgbClr val="45ADCF"/>
                          </a:solidFill>
                          <a:effectLst/>
                          <a:uFill>
                            <a:solidFill>
                              <a:prstClr val="black">
                                <a:alpha val="0"/>
                              </a:prstClr>
                            </a:solidFill>
                          </a:uFill>
                          <a:latin typeface="Arial"/>
                          <a:ea typeface="Arial"/>
                          <a:cs typeface="Arial"/>
                        </a:rPr>
                        <a:t>AZUL (1200-1500 M)</a:t>
                      </a:r>
                    </a:p>
                  </a:txBody>
                  <a:tcPr marL="0" marR="0" marT="0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/>
                      <a:r>
                        <a:rPr lang="es-US" sz="300" b="1" i="0" u="none" strike="noStrike" cap="none" baseline="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prstClr val="black">
                                <a:alpha val="0"/>
                              </a:prstClr>
                            </a:solidFill>
                          </a:uFill>
                          <a:latin typeface="Arial"/>
                          <a:ea typeface="Arial"/>
                          <a:cs typeface="Arial"/>
                        </a:rPr>
                        <a:t>Profundidad 15-18 = </a:t>
                      </a:r>
                      <a:r>
                        <a:rPr lang="es-US" sz="300" b="1" i="0" u="none" strike="noStrike" cap="none" baseline="0" dirty="0">
                          <a:solidFill>
                            <a:srgbClr val="6F338A"/>
                          </a:solidFill>
                          <a:effectLst/>
                          <a:uFill>
                            <a:solidFill>
                              <a:prstClr val="black">
                                <a:alpha val="0"/>
                              </a:prstClr>
                            </a:solidFill>
                          </a:uFill>
                          <a:latin typeface="Arial"/>
                          <a:ea typeface="Arial"/>
                          <a:cs typeface="Arial"/>
                        </a:rPr>
                        <a:t>VIOLETA (1500-1800 M)</a:t>
                      </a:r>
                    </a:p>
                  </a:txBody>
                  <a:tcPr marL="0" marR="0" marT="0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8" name="矩形 7">
            <a:extLst>
              <a:ext uri="{FF2B5EF4-FFF2-40B4-BE49-F238E27FC236}">
                <a16:creationId xmlns:a16="http://schemas.microsoft.com/office/drawing/2014/main" id="{ED93D261-C72E-9F52-1096-54BFAC79CC5F}"/>
              </a:ext>
            </a:extLst>
          </p:cNvPr>
          <p:cNvSpPr/>
          <p:nvPr/>
        </p:nvSpPr>
        <p:spPr>
          <a:xfrm>
            <a:off x="2018666" y="1997413"/>
            <a:ext cx="60960" cy="146627"/>
          </a:xfrm>
          <a:prstGeom prst="rect">
            <a:avLst/>
          </a:prstGeom>
          <a:solidFill>
            <a:schemeClr val="bg1"/>
          </a:solidFill>
        </p:spPr>
        <p:txBody>
          <a:bodyPr vert="vert270" wrap="square" lIns="0" tIns="0" rIns="0" bIns="0">
            <a:spAutoFit/>
          </a:bodyPr>
          <a:lstStyle/>
          <a:p>
            <a:pPr indent="0" algn="ctr"/>
            <a:r>
              <a:rPr lang="es-US" sz="400" b="1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"/>
                <a:ea typeface="Arial"/>
                <a:cs typeface="Arial"/>
              </a:rPr>
              <a:t>FILA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D404385E-5306-1265-27CD-FC8F803190FD}"/>
              </a:ext>
            </a:extLst>
          </p:cNvPr>
          <p:cNvSpPr/>
          <p:nvPr/>
        </p:nvSpPr>
        <p:spPr>
          <a:xfrm>
            <a:off x="1685945" y="4646599"/>
            <a:ext cx="424290" cy="4572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/>
          <a:p>
            <a:pPr indent="0" algn="r"/>
            <a:r>
              <a:rPr lang="es-US" sz="3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"/>
                <a:ea typeface="Arial"/>
                <a:cs typeface="Arial"/>
              </a:rPr>
              <a:t>Plegar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6A8D426E-6858-45DB-A448-B2DECBA5C474}"/>
              </a:ext>
            </a:extLst>
          </p:cNvPr>
          <p:cNvSpPr/>
          <p:nvPr/>
        </p:nvSpPr>
        <p:spPr>
          <a:xfrm>
            <a:off x="5654808" y="4711817"/>
            <a:ext cx="990836" cy="7620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/>
          <a:p>
            <a:pPr indent="0" algn="ctr"/>
            <a:r>
              <a:rPr lang="es-US" sz="500" b="1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"/>
                <a:ea typeface="Arial"/>
                <a:cs typeface="Arial"/>
              </a:rPr>
              <a:t>COLUMNA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F71C4C69-AC7F-17E2-DD0F-84C62F0ED533}"/>
              </a:ext>
            </a:extLst>
          </p:cNvPr>
          <p:cNvSpPr/>
          <p:nvPr/>
        </p:nvSpPr>
        <p:spPr>
          <a:xfrm>
            <a:off x="5045273" y="2268361"/>
            <a:ext cx="91440" cy="1241193"/>
          </a:xfrm>
          <a:prstGeom prst="rect">
            <a:avLst/>
          </a:prstGeom>
          <a:solidFill>
            <a:schemeClr val="bg1"/>
          </a:solidFill>
        </p:spPr>
        <p:txBody>
          <a:bodyPr vert="vert270" wrap="square" lIns="0" tIns="0" rIns="0" bIns="0">
            <a:spAutoFit/>
          </a:bodyPr>
          <a:lstStyle/>
          <a:p>
            <a:pPr indent="0" algn="ctr"/>
            <a:r>
              <a:rPr lang="es-US" sz="600" b="1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"/>
                <a:ea typeface="Arial"/>
                <a:cs typeface="Arial"/>
              </a:rPr>
              <a:t>PROFUNDIDAD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61E19AC4-290F-700A-871F-1D13CD662F12}"/>
              </a:ext>
            </a:extLst>
          </p:cNvPr>
          <p:cNvSpPr/>
          <p:nvPr/>
        </p:nvSpPr>
        <p:spPr>
          <a:xfrm>
            <a:off x="5072194" y="1355293"/>
            <a:ext cx="76200" cy="203632"/>
          </a:xfrm>
          <a:prstGeom prst="rect">
            <a:avLst/>
          </a:prstGeom>
          <a:solidFill>
            <a:schemeClr val="bg1"/>
          </a:solidFill>
        </p:spPr>
        <p:txBody>
          <a:bodyPr vert="vert270" wrap="square" lIns="0" tIns="0" rIns="0" bIns="0">
            <a:spAutoFit/>
          </a:bodyPr>
          <a:lstStyle/>
          <a:p>
            <a:pPr indent="0" algn="ctr"/>
            <a:r>
              <a:rPr lang="es-US" sz="500" b="1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"/>
                <a:ea typeface="Arial"/>
                <a:cs typeface="Arial"/>
              </a:rPr>
              <a:t>FILA</a:t>
            </a:r>
          </a:p>
        </p:txBody>
      </p: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9"/>
          <p:cNvSpPr txBox="1"/>
          <p:nvPr/>
        </p:nvSpPr>
        <p:spPr>
          <a:xfrm>
            <a:off x="1430516" y="340330"/>
            <a:ext cx="7350302" cy="11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A0DC"/>
              </a:buClr>
              <a:buSzPts val="2200"/>
              <a:buFont typeface="Roboto"/>
              <a:buNone/>
            </a:pPr>
            <a:r>
              <a:rPr lang="es-US" sz="2200" b="1" i="0" u="none" strike="noStrike" cap="none" baseline="0" dirty="0">
                <a:solidFill>
                  <a:srgbClr val="00A0DC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Roboto"/>
                <a:ea typeface="Roboto"/>
                <a:cs typeface="Roboto"/>
              </a:rPr>
              <a:t>Mapas húmedos: Procedimiento de aprendizaje</a:t>
            </a:r>
            <a:endParaRPr dirty="0"/>
          </a:p>
        </p:txBody>
      </p:sp>
      <p:sp>
        <p:nvSpPr>
          <p:cNvPr id="127" name="Google Shape;127;p9"/>
          <p:cNvSpPr txBox="1"/>
          <p:nvPr/>
        </p:nvSpPr>
        <p:spPr>
          <a:xfrm>
            <a:off x="583484" y="2365547"/>
            <a:ext cx="3587100" cy="14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A0DC"/>
              </a:buClr>
              <a:buSzPts val="4000"/>
              <a:buFont typeface="Roboto"/>
              <a:buNone/>
            </a:pPr>
            <a:r>
              <a:rPr lang="es-US" sz="4000" b="1" i="0" u="none" strike="noStrike" cap="none" baseline="0" dirty="0">
                <a:solidFill>
                  <a:srgbClr val="00A0DC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Roboto"/>
                <a:ea typeface="Roboto"/>
                <a:cs typeface="Roboto"/>
              </a:rPr>
              <a:t>¡Hagamos un mapa!</a:t>
            </a:r>
            <a:endParaRPr dirty="0"/>
          </a:p>
        </p:txBody>
      </p:sp>
      <p:pic>
        <p:nvPicPr>
          <p:cNvPr id="128" name="Google Shape;128;p9" descr="Google Shape;211;p30"/>
          <p:cNvPicPr preferRelativeResize="0"/>
          <p:nvPr/>
        </p:nvPicPr>
        <p:blipFill>
          <a:blip r:embed="rId3">
            <a:alphaModFix/>
          </a:blip>
          <a:srcRect b="4641"/>
          <a:stretch>
            <a:fillRect/>
          </a:stretch>
        </p:blipFill>
        <p:spPr>
          <a:xfrm>
            <a:off x="5002726" y="1209075"/>
            <a:ext cx="2252756" cy="36518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OS" val="Unix 3.10.0.1160"/>
  <p:tag name="AS_RELEASE_DATE" val="2024.03.31"/>
  <p:tag name="AS_TITLE" val="Aspose.Slides for Java"/>
  <p:tag name="AS_VERSION" val="24.3"/>
</p:tagLst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470</Words>
  <Application>Microsoft Office PowerPoint</Application>
  <PresentationFormat>On-screen Show (16:9)</PresentationFormat>
  <Paragraphs>73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Roboto</vt:lpstr>
      <vt:lpstr>Arial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Jennifer Ortiz</dc:creator>
  <cp:lastModifiedBy>Liz Hoadley</cp:lastModifiedBy>
  <cp:revision>17</cp:revision>
  <dcterms:modified xsi:type="dcterms:W3CDTF">2025-03-19T14:56:30Z</dcterms:modified>
</cp:coreProperties>
</file>